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256" r:id="rId2"/>
    <p:sldId id="316" r:id="rId3"/>
    <p:sldId id="261" r:id="rId4"/>
    <p:sldId id="299" r:id="rId5"/>
    <p:sldId id="296" r:id="rId6"/>
    <p:sldId id="298" r:id="rId7"/>
    <p:sldId id="300" r:id="rId8"/>
    <p:sldId id="301" r:id="rId9"/>
    <p:sldId id="267" r:id="rId10"/>
    <p:sldId id="268" r:id="rId11"/>
    <p:sldId id="270" r:id="rId12"/>
    <p:sldId id="269" r:id="rId13"/>
    <p:sldId id="271" r:id="rId14"/>
    <p:sldId id="297" r:id="rId15"/>
    <p:sldId id="273" r:id="rId16"/>
    <p:sldId id="274" r:id="rId17"/>
    <p:sldId id="276" r:id="rId18"/>
    <p:sldId id="277" r:id="rId19"/>
    <p:sldId id="302" r:id="rId20"/>
    <p:sldId id="278" r:id="rId21"/>
    <p:sldId id="280" r:id="rId22"/>
    <p:sldId id="279" r:id="rId23"/>
    <p:sldId id="283" r:id="rId24"/>
    <p:sldId id="315" r:id="rId25"/>
    <p:sldId id="281" r:id="rId26"/>
    <p:sldId id="282" r:id="rId27"/>
    <p:sldId id="284" r:id="rId28"/>
    <p:sldId id="314" r:id="rId29"/>
    <p:sldId id="303" r:id="rId30"/>
    <p:sldId id="285" r:id="rId31"/>
    <p:sldId id="304" r:id="rId32"/>
    <p:sldId id="305" r:id="rId33"/>
    <p:sldId id="306" r:id="rId34"/>
    <p:sldId id="307" r:id="rId35"/>
    <p:sldId id="308" r:id="rId36"/>
    <p:sldId id="309" r:id="rId37"/>
    <p:sldId id="286" r:id="rId38"/>
    <p:sldId id="288" r:id="rId39"/>
    <p:sldId id="287" r:id="rId40"/>
    <p:sldId id="289" r:id="rId41"/>
    <p:sldId id="290" r:id="rId42"/>
    <p:sldId id="293" r:id="rId43"/>
    <p:sldId id="310" r:id="rId44"/>
    <p:sldId id="294" r:id="rId45"/>
    <p:sldId id="311" r:id="rId46"/>
    <p:sldId id="313" r:id="rId47"/>
    <p:sldId id="295" r:id="rId48"/>
    <p:sldId id="317" r:id="rId49"/>
    <p:sldId id="319" r:id="rId50"/>
    <p:sldId id="318"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dina Velazquez, Daniel" initials="MVD" lastIdx="13" clrIdx="0">
    <p:extLst>
      <p:ext uri="{19B8F6BF-5375-455C-9EA6-DF929625EA0E}">
        <p15:presenceInfo xmlns:p15="http://schemas.microsoft.com/office/powerpoint/2012/main" userId="S-1-5-21-725345543-602162358-527237240-362418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3654E8"/>
    <a:srgbClr val="000000"/>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5631" autoAdjust="0"/>
  </p:normalViewPr>
  <p:slideViewPr>
    <p:cSldViewPr snapToGrid="0">
      <p:cViewPr varScale="1">
        <p:scale>
          <a:sx n="77" d="100"/>
          <a:sy n="77" d="100"/>
        </p:scale>
        <p:origin x="211"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A1A81D-617D-4707-84AF-852805D88E93}" type="datetimeFigureOut">
              <a:rPr lang="en-US" smtClean="0"/>
              <a:t>10/30/2019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3EF942-FD94-4399-BCA5-FE543C4720DD}" type="slidenum">
              <a:rPr lang="en-US" smtClean="0"/>
              <a:t>‹#›</a:t>
            </a:fld>
            <a:endParaRPr lang="en-US"/>
          </a:p>
        </p:txBody>
      </p:sp>
    </p:spTree>
    <p:extLst>
      <p:ext uri="{BB962C8B-B14F-4D97-AF65-F5344CB8AC3E}">
        <p14:creationId xmlns:p14="http://schemas.microsoft.com/office/powerpoint/2010/main" val="2800824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3EF942-FD94-4399-BCA5-FE543C4720DD}" type="slidenum">
              <a:rPr lang="en-US" smtClean="0"/>
              <a:t>29</a:t>
            </a:fld>
            <a:endParaRPr lang="en-US"/>
          </a:p>
        </p:txBody>
      </p:sp>
    </p:spTree>
    <p:extLst>
      <p:ext uri="{BB962C8B-B14F-4D97-AF65-F5344CB8AC3E}">
        <p14:creationId xmlns:p14="http://schemas.microsoft.com/office/powerpoint/2010/main" val="4065832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3EF942-FD94-4399-BCA5-FE543C4720DD}" type="slidenum">
              <a:rPr lang="en-US" smtClean="0"/>
              <a:t>31</a:t>
            </a:fld>
            <a:endParaRPr lang="en-US"/>
          </a:p>
        </p:txBody>
      </p:sp>
    </p:spTree>
    <p:extLst>
      <p:ext uri="{BB962C8B-B14F-4D97-AF65-F5344CB8AC3E}">
        <p14:creationId xmlns:p14="http://schemas.microsoft.com/office/powerpoint/2010/main" val="4018782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3EF942-FD94-4399-BCA5-FE543C4720DD}" type="slidenum">
              <a:rPr lang="en-US" smtClean="0"/>
              <a:t>32</a:t>
            </a:fld>
            <a:endParaRPr lang="en-US"/>
          </a:p>
        </p:txBody>
      </p:sp>
    </p:spTree>
    <p:extLst>
      <p:ext uri="{BB962C8B-B14F-4D97-AF65-F5344CB8AC3E}">
        <p14:creationId xmlns:p14="http://schemas.microsoft.com/office/powerpoint/2010/main" val="19960785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Non fatal - error</a:t>
            </a:r>
            <a:endParaRPr lang="en-US" dirty="0"/>
          </a:p>
        </p:txBody>
      </p:sp>
      <p:sp>
        <p:nvSpPr>
          <p:cNvPr id="4" name="Slide Number Placeholder 3"/>
          <p:cNvSpPr>
            <a:spLocks noGrp="1"/>
          </p:cNvSpPr>
          <p:nvPr>
            <p:ph type="sldNum" sz="quarter" idx="10"/>
          </p:nvPr>
        </p:nvSpPr>
        <p:spPr/>
        <p:txBody>
          <a:bodyPr/>
          <a:lstStyle/>
          <a:p>
            <a:fld id="{0F3EF942-FD94-4399-BCA5-FE543C4720DD}" type="slidenum">
              <a:rPr lang="en-US" smtClean="0"/>
              <a:t>34</a:t>
            </a:fld>
            <a:endParaRPr lang="en-US"/>
          </a:p>
        </p:txBody>
      </p:sp>
    </p:spTree>
    <p:extLst>
      <p:ext uri="{BB962C8B-B14F-4D97-AF65-F5344CB8AC3E}">
        <p14:creationId xmlns:p14="http://schemas.microsoft.com/office/powerpoint/2010/main" val="607384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3EF942-FD94-4399-BCA5-FE543C4720DD}" type="slidenum">
              <a:rPr lang="en-US" smtClean="0"/>
              <a:t>36</a:t>
            </a:fld>
            <a:endParaRPr lang="en-US"/>
          </a:p>
        </p:txBody>
      </p:sp>
    </p:spTree>
    <p:extLst>
      <p:ext uri="{BB962C8B-B14F-4D97-AF65-F5344CB8AC3E}">
        <p14:creationId xmlns:p14="http://schemas.microsoft.com/office/powerpoint/2010/main" val="24448611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F3EF942-FD94-4399-BCA5-FE543C4720DD}" type="slidenum">
              <a:rPr lang="en-US" smtClean="0"/>
              <a:t>45</a:t>
            </a:fld>
            <a:endParaRPr lang="en-US"/>
          </a:p>
        </p:txBody>
      </p:sp>
    </p:spTree>
    <p:extLst>
      <p:ext uri="{BB962C8B-B14F-4D97-AF65-F5344CB8AC3E}">
        <p14:creationId xmlns:p14="http://schemas.microsoft.com/office/powerpoint/2010/main" val="2999697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3EF942-FD94-4399-BCA5-FE543C4720DD}" type="slidenum">
              <a:rPr lang="en-US" smtClean="0"/>
              <a:t>46</a:t>
            </a:fld>
            <a:endParaRPr lang="en-US"/>
          </a:p>
        </p:txBody>
      </p:sp>
    </p:spTree>
    <p:extLst>
      <p:ext uri="{BB962C8B-B14F-4D97-AF65-F5344CB8AC3E}">
        <p14:creationId xmlns:p14="http://schemas.microsoft.com/office/powerpoint/2010/main" val="7339341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3EF942-FD94-4399-BCA5-FE543C4720DD}" type="slidenum">
              <a:rPr lang="en-US" smtClean="0"/>
              <a:t>47</a:t>
            </a:fld>
            <a:endParaRPr lang="en-US"/>
          </a:p>
        </p:txBody>
      </p:sp>
    </p:spTree>
    <p:extLst>
      <p:ext uri="{BB962C8B-B14F-4D97-AF65-F5344CB8AC3E}">
        <p14:creationId xmlns:p14="http://schemas.microsoft.com/office/powerpoint/2010/main" val="2440510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0D6A2AD-35D8-498F-A2B6-989E77900FF8}" type="datetimeFigureOut">
              <a:rPr lang="en-US" smtClean="0"/>
              <a:t>10/30/2019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666751-244D-44F5-955E-A133260E25CF}" type="slidenum">
              <a:rPr lang="en-US" smtClean="0"/>
              <a:t>‹#›</a:t>
            </a:fld>
            <a:endParaRPr lang="en-US"/>
          </a:p>
        </p:txBody>
      </p:sp>
    </p:spTree>
    <p:extLst>
      <p:ext uri="{BB962C8B-B14F-4D97-AF65-F5344CB8AC3E}">
        <p14:creationId xmlns:p14="http://schemas.microsoft.com/office/powerpoint/2010/main" val="1002045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D6A2AD-35D8-498F-A2B6-989E77900FF8}" type="datetimeFigureOut">
              <a:rPr lang="en-US" smtClean="0"/>
              <a:t>10/30/2019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666751-244D-44F5-955E-A133260E25CF}" type="slidenum">
              <a:rPr lang="en-US" smtClean="0"/>
              <a:t>‹#›</a:t>
            </a:fld>
            <a:endParaRPr lang="en-US"/>
          </a:p>
        </p:txBody>
      </p:sp>
    </p:spTree>
    <p:extLst>
      <p:ext uri="{BB962C8B-B14F-4D97-AF65-F5344CB8AC3E}">
        <p14:creationId xmlns:p14="http://schemas.microsoft.com/office/powerpoint/2010/main" val="4192938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D6A2AD-35D8-498F-A2B6-989E77900FF8}" type="datetimeFigureOut">
              <a:rPr lang="en-US" smtClean="0"/>
              <a:t>10/30/2019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666751-244D-44F5-955E-A133260E25CF}" type="slidenum">
              <a:rPr lang="en-US" smtClean="0"/>
              <a:t>‹#›</a:t>
            </a:fld>
            <a:endParaRPr lang="en-US"/>
          </a:p>
        </p:txBody>
      </p:sp>
    </p:spTree>
    <p:extLst>
      <p:ext uri="{BB962C8B-B14F-4D97-AF65-F5344CB8AC3E}">
        <p14:creationId xmlns:p14="http://schemas.microsoft.com/office/powerpoint/2010/main" val="2114525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D6A2AD-35D8-498F-A2B6-989E77900FF8}" type="datetimeFigureOut">
              <a:rPr lang="en-US" smtClean="0"/>
              <a:t>10/30/2019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666751-244D-44F5-955E-A133260E25CF}" type="slidenum">
              <a:rPr lang="en-US" smtClean="0"/>
              <a:t>‹#›</a:t>
            </a:fld>
            <a:endParaRPr lang="en-US"/>
          </a:p>
        </p:txBody>
      </p:sp>
    </p:spTree>
    <p:extLst>
      <p:ext uri="{BB962C8B-B14F-4D97-AF65-F5344CB8AC3E}">
        <p14:creationId xmlns:p14="http://schemas.microsoft.com/office/powerpoint/2010/main" val="4196880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0D6A2AD-35D8-498F-A2B6-989E77900FF8}" type="datetimeFigureOut">
              <a:rPr lang="en-US" smtClean="0"/>
              <a:t>10/30/2019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666751-244D-44F5-955E-A133260E25CF}" type="slidenum">
              <a:rPr lang="en-US" smtClean="0"/>
              <a:t>‹#›</a:t>
            </a:fld>
            <a:endParaRPr lang="en-US"/>
          </a:p>
        </p:txBody>
      </p:sp>
    </p:spTree>
    <p:extLst>
      <p:ext uri="{BB962C8B-B14F-4D97-AF65-F5344CB8AC3E}">
        <p14:creationId xmlns:p14="http://schemas.microsoft.com/office/powerpoint/2010/main" val="29842628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0D6A2AD-35D8-498F-A2B6-989E77900FF8}" type="datetimeFigureOut">
              <a:rPr lang="en-US" smtClean="0"/>
              <a:t>10/30/2019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666751-244D-44F5-955E-A133260E25CF}" type="slidenum">
              <a:rPr lang="en-US" smtClean="0"/>
              <a:t>‹#›</a:t>
            </a:fld>
            <a:endParaRPr lang="en-US"/>
          </a:p>
        </p:txBody>
      </p:sp>
    </p:spTree>
    <p:extLst>
      <p:ext uri="{BB962C8B-B14F-4D97-AF65-F5344CB8AC3E}">
        <p14:creationId xmlns:p14="http://schemas.microsoft.com/office/powerpoint/2010/main" val="35829876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0D6A2AD-35D8-498F-A2B6-989E77900FF8}" type="datetimeFigureOut">
              <a:rPr lang="en-US" smtClean="0"/>
              <a:t>10/30/2019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666751-244D-44F5-955E-A133260E25CF}" type="slidenum">
              <a:rPr lang="en-US" smtClean="0"/>
              <a:t>‹#›</a:t>
            </a:fld>
            <a:endParaRPr lang="en-US"/>
          </a:p>
        </p:txBody>
      </p:sp>
    </p:spTree>
    <p:extLst>
      <p:ext uri="{BB962C8B-B14F-4D97-AF65-F5344CB8AC3E}">
        <p14:creationId xmlns:p14="http://schemas.microsoft.com/office/powerpoint/2010/main" val="79059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0D6A2AD-35D8-498F-A2B6-989E77900FF8}" type="datetimeFigureOut">
              <a:rPr lang="en-US" smtClean="0"/>
              <a:t>10/30/2019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666751-244D-44F5-955E-A133260E25CF}" type="slidenum">
              <a:rPr lang="en-US" smtClean="0"/>
              <a:t>‹#›</a:t>
            </a:fld>
            <a:endParaRPr lang="en-US"/>
          </a:p>
        </p:txBody>
      </p:sp>
    </p:spTree>
    <p:extLst>
      <p:ext uri="{BB962C8B-B14F-4D97-AF65-F5344CB8AC3E}">
        <p14:creationId xmlns:p14="http://schemas.microsoft.com/office/powerpoint/2010/main" val="557604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6A2AD-35D8-498F-A2B6-989E77900FF8}" type="datetimeFigureOut">
              <a:rPr lang="en-US" smtClean="0"/>
              <a:t>10/30/2019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666751-244D-44F5-955E-A133260E25CF}" type="slidenum">
              <a:rPr lang="en-US" smtClean="0"/>
              <a:t>‹#›</a:t>
            </a:fld>
            <a:endParaRPr lang="en-US"/>
          </a:p>
        </p:txBody>
      </p:sp>
    </p:spTree>
    <p:extLst>
      <p:ext uri="{BB962C8B-B14F-4D97-AF65-F5344CB8AC3E}">
        <p14:creationId xmlns:p14="http://schemas.microsoft.com/office/powerpoint/2010/main" val="2199406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D6A2AD-35D8-498F-A2B6-989E77900FF8}" type="datetimeFigureOut">
              <a:rPr lang="en-US" smtClean="0"/>
              <a:t>10/30/2019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666751-244D-44F5-955E-A133260E25CF}" type="slidenum">
              <a:rPr lang="en-US" smtClean="0"/>
              <a:t>‹#›</a:t>
            </a:fld>
            <a:endParaRPr lang="en-US"/>
          </a:p>
        </p:txBody>
      </p:sp>
    </p:spTree>
    <p:extLst>
      <p:ext uri="{BB962C8B-B14F-4D97-AF65-F5344CB8AC3E}">
        <p14:creationId xmlns:p14="http://schemas.microsoft.com/office/powerpoint/2010/main" val="1571662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D6A2AD-35D8-498F-A2B6-989E77900FF8}" type="datetimeFigureOut">
              <a:rPr lang="en-US" smtClean="0"/>
              <a:t>10/30/2019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666751-244D-44F5-955E-A133260E25CF}" type="slidenum">
              <a:rPr lang="en-US" smtClean="0"/>
              <a:t>‹#›</a:t>
            </a:fld>
            <a:endParaRPr lang="en-US"/>
          </a:p>
        </p:txBody>
      </p:sp>
    </p:spTree>
    <p:extLst>
      <p:ext uri="{BB962C8B-B14F-4D97-AF65-F5344CB8AC3E}">
        <p14:creationId xmlns:p14="http://schemas.microsoft.com/office/powerpoint/2010/main" val="4082191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D6A2AD-35D8-498F-A2B6-989E77900FF8}" type="datetimeFigureOut">
              <a:rPr lang="en-US" smtClean="0"/>
              <a:t>10/30/2019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666751-244D-44F5-955E-A133260E25CF}" type="slidenum">
              <a:rPr lang="en-US" smtClean="0"/>
              <a:t>‹#›</a:t>
            </a:fld>
            <a:endParaRPr lang="en-US"/>
          </a:p>
        </p:txBody>
      </p:sp>
    </p:spTree>
    <p:extLst>
      <p:ext uri="{BB962C8B-B14F-4D97-AF65-F5344CB8AC3E}">
        <p14:creationId xmlns:p14="http://schemas.microsoft.com/office/powerpoint/2010/main" val="3455137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libb64/libb64"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hyperlink" Target="https://www.blackhat.com/presentations/bh-usa-07/Ferguson/Whitepaper/bh-usa-07-ferguson-WP.pdf" TargetMode="External"/></Relationships>
</file>

<file path=ppt/slides/_rels/slide15.xml.rels><?xml version="1.0" encoding="UTF-8" standalone="yes"?>
<Relationships xmlns="http://schemas.openxmlformats.org/package/2006/relationships"><Relationship Id="rId2" Type="http://schemas.openxmlformats.org/officeDocument/2006/relationships/hyperlink" Target="https://googleprojectzero.blogspot.com/2014/08/the-poisoned-nul-byte-2014-edition.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oogleprojectzero.blogspot.com/2014/08/the-poisoned-nul-byte-2014-edition.html"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wapiflapi/villoc"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8" Type="http://schemas.openxmlformats.org/officeDocument/2006/relationships/hyperlink" Target="https://sourceware.org/glibc/wiki/MallocInternals" TargetMode="External"/><Relationship Id="rId3" Type="http://schemas.openxmlformats.org/officeDocument/2006/relationships/hyperlink" Target="https://gitlab.gnome.org/GNOME/libxml2/" TargetMode="External"/><Relationship Id="rId7" Type="http://schemas.openxmlformats.org/officeDocument/2006/relationships/hyperlink" Target="https://sourceware.org/git/?p=glibc.git;a=blob;f=malloc/malloc.c" TargetMode="External"/><Relationship Id="rId12" Type="http://schemas.openxmlformats.org/officeDocument/2006/relationships/hyperlink" Target="https://en.wikipedia.org/wiki/UTF-8" TargetMode="External"/><Relationship Id="rId2" Type="http://schemas.openxmlformats.org/officeDocument/2006/relationships/hyperlink" Target="https://github.com/libb64/libb64" TargetMode="External"/><Relationship Id="rId1" Type="http://schemas.openxmlformats.org/officeDocument/2006/relationships/slideLayout" Target="../slideLayouts/slideLayout2.xml"/><Relationship Id="rId6" Type="http://schemas.openxmlformats.org/officeDocument/2006/relationships/hyperlink" Target="https://sploitfun.wordpress.com/2015/02/10/understanding-glibc-malloc/" TargetMode="External"/><Relationship Id="rId11" Type="http://schemas.openxmlformats.org/officeDocument/2006/relationships/hyperlink" Target="https://www.w3schools.com/xml/xml_display.asp" TargetMode="External"/><Relationship Id="rId5" Type="http://schemas.openxmlformats.org/officeDocument/2006/relationships/hyperlink" Target="https://www.blackhat.com/presentations/bh-usa-07/Ferguson/Whitepaper/bh-usa-07-ferguson-WP.pdf" TargetMode="External"/><Relationship Id="rId10" Type="http://schemas.openxmlformats.org/officeDocument/2006/relationships/hyperlink" Target="https://www.liquid-technologies.com/XML/Structure.aspx" TargetMode="External"/><Relationship Id="rId4" Type="http://schemas.openxmlformats.org/officeDocument/2006/relationships/hyperlink" Target="http://gee.cs.oswego.edu/dl/html/malloc.html" TargetMode="External"/><Relationship Id="rId9" Type="http://schemas.openxmlformats.org/officeDocument/2006/relationships/hyperlink" Target="http://www.xmlsoft.org/example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github.com/libb64/libb6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smtClean="0"/>
              <a:t>Modern Heap Exploitation: The Poison NULL byte</a:t>
            </a:r>
            <a:r>
              <a:rPr lang="en-US" b="1" dirty="0"/>
              <a:t/>
            </a:r>
            <a:br>
              <a:rPr lang="en-US" b="1" dirty="0"/>
            </a:br>
            <a:endParaRPr lang="en-US" dirty="0"/>
          </a:p>
        </p:txBody>
      </p:sp>
      <p:sp>
        <p:nvSpPr>
          <p:cNvPr id="3" name="Subtitle 2"/>
          <p:cNvSpPr>
            <a:spLocks noGrp="1"/>
          </p:cNvSpPr>
          <p:nvPr>
            <p:ph type="subTitle" idx="1"/>
          </p:nvPr>
        </p:nvSpPr>
        <p:spPr>
          <a:xfrm>
            <a:off x="1524000" y="3602038"/>
            <a:ext cx="9144000" cy="916622"/>
          </a:xfrm>
        </p:spPr>
        <p:txBody>
          <a:bodyPr>
            <a:normAutofit/>
          </a:bodyPr>
          <a:lstStyle/>
          <a:p>
            <a:r>
              <a:rPr lang="en-US" dirty="0" smtClean="0"/>
              <a:t>Daniel Medina Velazquez </a:t>
            </a:r>
          </a:p>
          <a:p>
            <a:r>
              <a:rPr lang="en-US" dirty="0" smtClean="0"/>
              <a:t>Security Researcher at Intel</a:t>
            </a:r>
          </a:p>
          <a:p>
            <a:pPr algn="l"/>
            <a:endParaRPr lang="en-US" dirty="0" smtClean="0"/>
          </a:p>
        </p:txBody>
      </p:sp>
    </p:spTree>
    <p:extLst>
      <p:ext uri="{BB962C8B-B14F-4D97-AF65-F5344CB8AC3E}">
        <p14:creationId xmlns:p14="http://schemas.microsoft.com/office/powerpoint/2010/main" val="21580268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7784810" y="919301"/>
            <a:ext cx="4410361" cy="646331"/>
          </a:xfrm>
          <a:prstGeom prst="rect">
            <a:avLst/>
          </a:prstGeom>
          <a:noFill/>
        </p:spPr>
        <p:txBody>
          <a:bodyPr wrap="square" rtlCol="0">
            <a:spAutoFit/>
          </a:bodyPr>
          <a:lstStyle/>
          <a:p>
            <a:r>
              <a:rPr lang="en-US" dirty="0" smtClean="0"/>
              <a:t>base64_decode(</a:t>
            </a:r>
            <a:r>
              <a:rPr lang="en-US" dirty="0" err="1" smtClean="0"/>
              <a:t>code_in</a:t>
            </a:r>
            <a:r>
              <a:rPr lang="en-US" dirty="0" smtClean="0"/>
              <a:t>, </a:t>
            </a:r>
            <a:r>
              <a:rPr lang="en-US" dirty="0" err="1" smtClean="0"/>
              <a:t>length_in</a:t>
            </a:r>
            <a:r>
              <a:rPr lang="en-US" dirty="0" smtClean="0"/>
              <a:t>, </a:t>
            </a:r>
            <a:r>
              <a:rPr lang="en-US" dirty="0" err="1" smtClean="0"/>
              <a:t>plaintext_out</a:t>
            </a:r>
            <a:r>
              <a:rPr lang="en-US" dirty="0" smtClean="0"/>
              <a:t>, </a:t>
            </a:r>
            <a:r>
              <a:rPr lang="en-US" dirty="0" err="1" smtClean="0"/>
              <a:t>length_out</a:t>
            </a:r>
            <a:r>
              <a:rPr lang="en-US" dirty="0" smtClean="0"/>
              <a:t>)</a:t>
            </a:r>
            <a:endParaRPr lang="en-US" dirty="0"/>
          </a:p>
        </p:txBody>
      </p:sp>
      <p:pic>
        <p:nvPicPr>
          <p:cNvPr id="3" name="Picture 2"/>
          <p:cNvPicPr>
            <a:picLocks noChangeAspect="1"/>
          </p:cNvPicPr>
          <p:nvPr/>
        </p:nvPicPr>
        <p:blipFill>
          <a:blip r:embed="rId2"/>
          <a:stretch>
            <a:fillRect/>
          </a:stretch>
        </p:blipFill>
        <p:spPr>
          <a:xfrm>
            <a:off x="3242057" y="0"/>
            <a:ext cx="4056210" cy="6858000"/>
          </a:xfrm>
          <a:prstGeom prst="rect">
            <a:avLst/>
          </a:prstGeom>
        </p:spPr>
      </p:pic>
      <p:sp>
        <p:nvSpPr>
          <p:cNvPr id="6" name="Title 5"/>
          <p:cNvSpPr>
            <a:spLocks noGrp="1"/>
          </p:cNvSpPr>
          <p:nvPr>
            <p:ph type="title"/>
          </p:nvPr>
        </p:nvSpPr>
        <p:spPr>
          <a:xfrm>
            <a:off x="550333" y="176725"/>
            <a:ext cx="3733800" cy="667808"/>
          </a:xfrm>
        </p:spPr>
        <p:txBody>
          <a:bodyPr>
            <a:normAutofit/>
          </a:bodyPr>
          <a:lstStyle/>
          <a:p>
            <a:r>
              <a:rPr lang="en-US" sz="3200" dirty="0" smtClean="0"/>
              <a:t>Base64 decode</a:t>
            </a:r>
            <a:endParaRPr lang="en-US" sz="3200" dirty="0"/>
          </a:p>
        </p:txBody>
      </p:sp>
      <p:sp>
        <p:nvSpPr>
          <p:cNvPr id="7" name="TextBox 6"/>
          <p:cNvSpPr txBox="1"/>
          <p:nvPr/>
        </p:nvSpPr>
        <p:spPr>
          <a:xfrm>
            <a:off x="7784810" y="1947333"/>
            <a:ext cx="1787412" cy="369332"/>
          </a:xfrm>
          <a:prstGeom prst="rect">
            <a:avLst/>
          </a:prstGeom>
          <a:noFill/>
        </p:spPr>
        <p:txBody>
          <a:bodyPr wrap="none" rtlCol="0">
            <a:spAutoFit/>
          </a:bodyPr>
          <a:lstStyle/>
          <a:p>
            <a:r>
              <a:rPr lang="en-US" dirty="0" err="1"/>
              <a:t>l</a:t>
            </a:r>
            <a:r>
              <a:rPr lang="en-US" dirty="0" err="1" smtClean="0"/>
              <a:t>ength_out</a:t>
            </a:r>
            <a:r>
              <a:rPr lang="en-US" dirty="0" smtClean="0"/>
              <a:t> = 100</a:t>
            </a:r>
            <a:endParaRPr lang="en-US" dirty="0"/>
          </a:p>
        </p:txBody>
      </p:sp>
      <p:sp>
        <p:nvSpPr>
          <p:cNvPr id="11" name="TextBox 10"/>
          <p:cNvSpPr txBox="1"/>
          <p:nvPr/>
        </p:nvSpPr>
        <p:spPr>
          <a:xfrm>
            <a:off x="7784810" y="2768600"/>
            <a:ext cx="3729857" cy="2862322"/>
          </a:xfrm>
          <a:prstGeom prst="rect">
            <a:avLst/>
          </a:prstGeom>
          <a:noFill/>
        </p:spPr>
        <p:txBody>
          <a:bodyPr wrap="square" rtlCol="0">
            <a:spAutoFit/>
          </a:bodyPr>
          <a:lstStyle/>
          <a:p>
            <a:r>
              <a:rPr lang="en-US" dirty="0" smtClean="0"/>
              <a:t>Consider case when BIN </a:t>
            </a:r>
            <a:r>
              <a:rPr lang="en-US" dirty="0" err="1" smtClean="0"/>
              <a:t>attr</a:t>
            </a:r>
            <a:r>
              <a:rPr lang="en-US" dirty="0" smtClean="0"/>
              <a:t> is larger than 100 bytes </a:t>
            </a:r>
          </a:p>
          <a:p>
            <a:endParaRPr lang="en-US" dirty="0" smtClean="0"/>
          </a:p>
          <a:p>
            <a:r>
              <a:rPr lang="en-US" dirty="0"/>
              <a:t>W</a:t>
            </a:r>
            <a:r>
              <a:rPr lang="en-US" dirty="0" smtClean="0"/>
              <a:t>e are on iteration 99 where </a:t>
            </a:r>
            <a:r>
              <a:rPr lang="en-US" dirty="0" err="1" smtClean="0"/>
              <a:t>plainchar</a:t>
            </a:r>
            <a:r>
              <a:rPr lang="en-US" dirty="0" smtClean="0"/>
              <a:t> = </a:t>
            </a:r>
            <a:r>
              <a:rPr lang="en-US" dirty="0" err="1" smtClean="0"/>
              <a:t>plaintext_out</a:t>
            </a:r>
            <a:r>
              <a:rPr lang="en-US" dirty="0" smtClean="0"/>
              <a:t> + 99</a:t>
            </a:r>
          </a:p>
          <a:p>
            <a:pPr marL="285750" indent="-285750">
              <a:buFont typeface="Arial" panose="020B0604020202020204" pitchFamily="34" charset="0"/>
              <a:buChar char="•"/>
            </a:pPr>
            <a:endParaRPr lang="en-US" dirty="0" smtClean="0"/>
          </a:p>
          <a:p>
            <a:r>
              <a:rPr lang="en-US" dirty="0" smtClean="0"/>
              <a:t>On step b, the check for bounds will still pass so it wont return, but immediately later it will write to </a:t>
            </a:r>
            <a:r>
              <a:rPr lang="en-US" dirty="0" err="1" smtClean="0"/>
              <a:t>plaintext_out</a:t>
            </a:r>
            <a:r>
              <a:rPr lang="en-US" dirty="0" smtClean="0"/>
              <a:t> + 100</a:t>
            </a:r>
            <a:endParaRPr lang="en-US" dirty="0"/>
          </a:p>
        </p:txBody>
      </p:sp>
      <p:sp>
        <p:nvSpPr>
          <p:cNvPr id="9" name="TextBox 8"/>
          <p:cNvSpPr txBox="1"/>
          <p:nvPr/>
        </p:nvSpPr>
        <p:spPr>
          <a:xfrm>
            <a:off x="7298267" y="6540065"/>
            <a:ext cx="1319592" cy="246221"/>
          </a:xfrm>
          <a:prstGeom prst="rect">
            <a:avLst/>
          </a:prstGeom>
          <a:noFill/>
        </p:spPr>
        <p:txBody>
          <a:bodyPr wrap="none" rtlCol="0">
            <a:spAutoFit/>
          </a:bodyPr>
          <a:lstStyle/>
          <a:p>
            <a:r>
              <a:rPr lang="en-US" sz="1000" dirty="0" smtClean="0"/>
              <a:t>Modified from </a:t>
            </a:r>
            <a:r>
              <a:rPr lang="en-US" sz="1000" dirty="0" smtClean="0">
                <a:hlinkClick r:id="rId3"/>
              </a:rPr>
              <a:t>libb64 </a:t>
            </a:r>
            <a:endParaRPr lang="en-US" sz="1000" dirty="0"/>
          </a:p>
        </p:txBody>
      </p:sp>
      <p:sp>
        <p:nvSpPr>
          <p:cNvPr id="12" name="Rectangle 11"/>
          <p:cNvSpPr/>
          <p:nvPr/>
        </p:nvSpPr>
        <p:spPr>
          <a:xfrm>
            <a:off x="3910519" y="2389151"/>
            <a:ext cx="2821022" cy="37944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3508442" y="3715965"/>
            <a:ext cx="1306749" cy="311285"/>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2655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734733" y="1690688"/>
            <a:ext cx="6096000" cy="5000625"/>
          </a:xfrm>
          <a:prstGeom prst="rect">
            <a:avLst/>
          </a:prstGeom>
        </p:spPr>
      </p:pic>
      <p:sp>
        <p:nvSpPr>
          <p:cNvPr id="2" name="Title 1"/>
          <p:cNvSpPr>
            <a:spLocks noGrp="1"/>
          </p:cNvSpPr>
          <p:nvPr>
            <p:ph type="title"/>
          </p:nvPr>
        </p:nvSpPr>
        <p:spPr/>
        <p:txBody>
          <a:bodyPr/>
          <a:lstStyle/>
          <a:p>
            <a:r>
              <a:rPr lang="en-US" dirty="0" smtClean="0"/>
              <a:t>The vulnerability</a:t>
            </a:r>
            <a:endParaRPr lang="en-US" dirty="0"/>
          </a:p>
        </p:txBody>
      </p:sp>
      <p:pic>
        <p:nvPicPr>
          <p:cNvPr id="5" name="Picture 4"/>
          <p:cNvPicPr>
            <a:picLocks noChangeAspect="1"/>
          </p:cNvPicPr>
          <p:nvPr/>
        </p:nvPicPr>
        <p:blipFill>
          <a:blip r:embed="rId3"/>
          <a:stretch>
            <a:fillRect/>
          </a:stretch>
        </p:blipFill>
        <p:spPr>
          <a:xfrm>
            <a:off x="5503333" y="2549293"/>
            <a:ext cx="1314450" cy="257175"/>
          </a:xfrm>
          <a:prstGeom prst="rect">
            <a:avLst/>
          </a:prstGeom>
        </p:spPr>
      </p:pic>
      <p:sp>
        <p:nvSpPr>
          <p:cNvPr id="3" name="Rectangle 2"/>
          <p:cNvSpPr/>
          <p:nvPr/>
        </p:nvSpPr>
        <p:spPr>
          <a:xfrm>
            <a:off x="2948144" y="5903509"/>
            <a:ext cx="821267" cy="287866"/>
          </a:xfrm>
          <a:prstGeom prst="rect">
            <a:avLst/>
          </a:prstGeom>
          <a:noFill/>
          <a:ln>
            <a:solidFill>
              <a:srgbClr val="C0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929405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vulnerability</a:t>
            </a:r>
            <a:endParaRPr lang="en-US" dirty="0"/>
          </a:p>
        </p:txBody>
      </p:sp>
      <p:sp>
        <p:nvSpPr>
          <p:cNvPr id="3" name="Content Placeholder 2"/>
          <p:cNvSpPr>
            <a:spLocks noGrp="1"/>
          </p:cNvSpPr>
          <p:nvPr>
            <p:ph idx="1"/>
          </p:nvPr>
        </p:nvSpPr>
        <p:spPr>
          <a:xfrm>
            <a:off x="838200" y="4400127"/>
            <a:ext cx="10515600" cy="885296"/>
          </a:xfrm>
        </p:spPr>
        <p:txBody>
          <a:bodyPr/>
          <a:lstStyle/>
          <a:p>
            <a:r>
              <a:rPr lang="en-US" dirty="0" smtClean="0"/>
              <a:t>In other words, an attacker is able to corrupt a single byte of memory with a zero or null character. </a:t>
            </a:r>
            <a:endParaRPr lang="en-US" dirty="0"/>
          </a:p>
        </p:txBody>
      </p:sp>
      <p:sp>
        <p:nvSpPr>
          <p:cNvPr id="4" name="Rectangle 3"/>
          <p:cNvSpPr/>
          <p:nvPr/>
        </p:nvSpPr>
        <p:spPr>
          <a:xfrm>
            <a:off x="5821680" y="2528731"/>
            <a:ext cx="2194560" cy="9448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chunk’s b </a:t>
            </a:r>
          </a:p>
          <a:p>
            <a:pPr algn="ctr"/>
            <a:r>
              <a:rPr lang="en-US" dirty="0" smtClean="0"/>
              <a:t>data</a:t>
            </a:r>
            <a:endParaRPr lang="en-US" dirty="0"/>
          </a:p>
        </p:txBody>
      </p:sp>
      <p:sp>
        <p:nvSpPr>
          <p:cNvPr id="5" name="Rectangle 4"/>
          <p:cNvSpPr/>
          <p:nvPr/>
        </p:nvSpPr>
        <p:spPr>
          <a:xfrm>
            <a:off x="3888650" y="2528731"/>
            <a:ext cx="2194560" cy="944880"/>
          </a:xfrm>
          <a:prstGeom prst="rect">
            <a:avLst/>
          </a:prstGeom>
          <a:solidFill>
            <a:srgbClr val="ED7D31">
              <a:alpha val="43137"/>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tx1"/>
                </a:solidFill>
              </a:rPr>
              <a:t>d</a:t>
            </a:r>
            <a:r>
              <a:rPr lang="en-US" dirty="0" smtClean="0">
                <a:solidFill>
                  <a:schemeClr val="tx1"/>
                </a:solidFill>
              </a:rPr>
              <a:t>ecoded BIN </a:t>
            </a:r>
            <a:r>
              <a:rPr lang="en-US" dirty="0" err="1" smtClean="0">
                <a:solidFill>
                  <a:schemeClr val="tx1"/>
                </a:solidFill>
              </a:rPr>
              <a:t>attr</a:t>
            </a:r>
            <a:endParaRPr lang="en-US" dirty="0">
              <a:solidFill>
                <a:schemeClr val="tx1"/>
              </a:solidFill>
            </a:endParaRPr>
          </a:p>
        </p:txBody>
      </p:sp>
      <p:cxnSp>
        <p:nvCxnSpPr>
          <p:cNvPr id="9" name="Straight Arrow Connector 8"/>
          <p:cNvCxnSpPr/>
          <p:nvPr/>
        </p:nvCxnSpPr>
        <p:spPr>
          <a:xfrm>
            <a:off x="5806440" y="3644795"/>
            <a:ext cx="28956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679350" y="3644795"/>
            <a:ext cx="543739" cy="261610"/>
          </a:xfrm>
          <a:prstGeom prst="rect">
            <a:avLst/>
          </a:prstGeom>
          <a:noFill/>
        </p:spPr>
        <p:txBody>
          <a:bodyPr wrap="none" rtlCol="0">
            <a:spAutoFit/>
          </a:bodyPr>
          <a:lstStyle/>
          <a:p>
            <a:r>
              <a:rPr lang="en-US" sz="1100" dirty="0" smtClean="0"/>
              <a:t>1 byte</a:t>
            </a:r>
            <a:endParaRPr lang="en-US" sz="1100" dirty="0"/>
          </a:p>
        </p:txBody>
      </p:sp>
      <p:sp>
        <p:nvSpPr>
          <p:cNvPr id="11" name="TextBox 10"/>
          <p:cNvSpPr txBox="1"/>
          <p:nvPr/>
        </p:nvSpPr>
        <p:spPr>
          <a:xfrm>
            <a:off x="4406192" y="2072640"/>
            <a:ext cx="915635" cy="369332"/>
          </a:xfrm>
          <a:prstGeom prst="rect">
            <a:avLst/>
          </a:prstGeom>
          <a:noFill/>
        </p:spPr>
        <p:txBody>
          <a:bodyPr wrap="none" rtlCol="0">
            <a:spAutoFit/>
          </a:bodyPr>
          <a:lstStyle/>
          <a:p>
            <a:r>
              <a:rPr lang="en-US" dirty="0"/>
              <a:t>c</a:t>
            </a:r>
            <a:r>
              <a:rPr lang="en-US" dirty="0" smtClean="0"/>
              <a:t>hunk a</a:t>
            </a:r>
            <a:endParaRPr lang="en-US" dirty="0"/>
          </a:p>
        </p:txBody>
      </p:sp>
      <p:sp>
        <p:nvSpPr>
          <p:cNvPr id="12" name="TextBox 11"/>
          <p:cNvSpPr txBox="1"/>
          <p:nvPr/>
        </p:nvSpPr>
        <p:spPr>
          <a:xfrm>
            <a:off x="6583680" y="2072640"/>
            <a:ext cx="926857" cy="369332"/>
          </a:xfrm>
          <a:prstGeom prst="rect">
            <a:avLst/>
          </a:prstGeom>
          <a:noFill/>
        </p:spPr>
        <p:txBody>
          <a:bodyPr wrap="none" rtlCol="0">
            <a:spAutoFit/>
          </a:bodyPr>
          <a:lstStyle/>
          <a:p>
            <a:r>
              <a:rPr lang="en-US" dirty="0"/>
              <a:t>c</a:t>
            </a:r>
            <a:r>
              <a:rPr lang="en-US" dirty="0" smtClean="0"/>
              <a:t>hunk b</a:t>
            </a:r>
            <a:endParaRPr lang="en-US" dirty="0"/>
          </a:p>
        </p:txBody>
      </p:sp>
    </p:spTree>
    <p:extLst>
      <p:ext uri="{BB962C8B-B14F-4D97-AF65-F5344CB8AC3E}">
        <p14:creationId xmlns:p14="http://schemas.microsoft.com/office/powerpoint/2010/main" val="38354809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Glibc </a:t>
            </a:r>
            <a:r>
              <a:rPr lang="en-US" dirty="0" err="1" smtClean="0"/>
              <a:t>malloc</a:t>
            </a:r>
            <a:endParaRPr lang="en-US" dirty="0"/>
          </a:p>
        </p:txBody>
      </p:sp>
      <p:sp>
        <p:nvSpPr>
          <p:cNvPr id="4" name="Rectangle 3"/>
          <p:cNvSpPr/>
          <p:nvPr/>
        </p:nvSpPr>
        <p:spPr>
          <a:xfrm>
            <a:off x="5821680" y="2528731"/>
            <a:ext cx="2194560" cy="9448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chunk’s b </a:t>
            </a:r>
          </a:p>
          <a:p>
            <a:pPr algn="ctr"/>
            <a:r>
              <a:rPr lang="en-US" dirty="0" smtClean="0"/>
              <a:t>data</a:t>
            </a:r>
            <a:endParaRPr lang="en-US" dirty="0"/>
          </a:p>
        </p:txBody>
      </p:sp>
      <p:sp>
        <p:nvSpPr>
          <p:cNvPr id="10" name="Rectangle 9"/>
          <p:cNvSpPr/>
          <p:nvPr/>
        </p:nvSpPr>
        <p:spPr>
          <a:xfrm>
            <a:off x="5806440" y="2528731"/>
            <a:ext cx="563880" cy="94488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400" dirty="0" smtClean="0"/>
              <a:t>metadata</a:t>
            </a:r>
            <a:endParaRPr lang="en-US" sz="1400" dirty="0"/>
          </a:p>
        </p:txBody>
      </p:sp>
      <p:sp>
        <p:nvSpPr>
          <p:cNvPr id="5" name="Rectangle 4"/>
          <p:cNvSpPr/>
          <p:nvPr/>
        </p:nvSpPr>
        <p:spPr>
          <a:xfrm>
            <a:off x="3888650" y="2528731"/>
            <a:ext cx="2194560" cy="944880"/>
          </a:xfrm>
          <a:prstGeom prst="rect">
            <a:avLst/>
          </a:prstGeom>
          <a:solidFill>
            <a:srgbClr val="ED7D31">
              <a:alpha val="43137"/>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tx1"/>
                </a:solidFill>
              </a:rPr>
              <a:t>d</a:t>
            </a:r>
            <a:r>
              <a:rPr lang="en-US" dirty="0" smtClean="0">
                <a:solidFill>
                  <a:schemeClr val="tx1"/>
                </a:solidFill>
              </a:rPr>
              <a:t>ecoded BIN </a:t>
            </a:r>
            <a:r>
              <a:rPr lang="en-US" dirty="0" err="1" smtClean="0">
                <a:solidFill>
                  <a:schemeClr val="tx1"/>
                </a:solidFill>
              </a:rPr>
              <a:t>attr</a:t>
            </a:r>
            <a:endParaRPr lang="en-US" dirty="0">
              <a:solidFill>
                <a:schemeClr val="tx1"/>
              </a:solidFill>
            </a:endParaRPr>
          </a:p>
        </p:txBody>
      </p:sp>
      <p:sp>
        <p:nvSpPr>
          <p:cNvPr id="8" name="TextBox 7"/>
          <p:cNvSpPr txBox="1"/>
          <p:nvPr/>
        </p:nvSpPr>
        <p:spPr>
          <a:xfrm>
            <a:off x="4406192" y="2072640"/>
            <a:ext cx="915635" cy="369332"/>
          </a:xfrm>
          <a:prstGeom prst="rect">
            <a:avLst/>
          </a:prstGeom>
          <a:noFill/>
        </p:spPr>
        <p:txBody>
          <a:bodyPr wrap="none" rtlCol="0">
            <a:spAutoFit/>
          </a:bodyPr>
          <a:lstStyle/>
          <a:p>
            <a:r>
              <a:rPr lang="en-US" dirty="0"/>
              <a:t>c</a:t>
            </a:r>
            <a:r>
              <a:rPr lang="en-US" dirty="0" smtClean="0"/>
              <a:t>hunk a</a:t>
            </a:r>
            <a:endParaRPr lang="en-US" dirty="0"/>
          </a:p>
        </p:txBody>
      </p:sp>
      <p:sp>
        <p:nvSpPr>
          <p:cNvPr id="9" name="TextBox 8"/>
          <p:cNvSpPr txBox="1"/>
          <p:nvPr/>
        </p:nvSpPr>
        <p:spPr>
          <a:xfrm>
            <a:off x="6583680" y="2072640"/>
            <a:ext cx="926857" cy="369332"/>
          </a:xfrm>
          <a:prstGeom prst="rect">
            <a:avLst/>
          </a:prstGeom>
          <a:noFill/>
        </p:spPr>
        <p:txBody>
          <a:bodyPr wrap="none" rtlCol="0">
            <a:spAutoFit/>
          </a:bodyPr>
          <a:lstStyle/>
          <a:p>
            <a:r>
              <a:rPr lang="en-US" dirty="0"/>
              <a:t>c</a:t>
            </a:r>
            <a:r>
              <a:rPr lang="en-US" dirty="0" smtClean="0"/>
              <a:t>hunk b</a:t>
            </a:r>
            <a:endParaRPr lang="en-US" dirty="0"/>
          </a:p>
        </p:txBody>
      </p:sp>
      <p:sp>
        <p:nvSpPr>
          <p:cNvPr id="11" name="Content Placeholder 2"/>
          <p:cNvSpPr>
            <a:spLocks noGrp="1"/>
          </p:cNvSpPr>
          <p:nvPr>
            <p:ph idx="1"/>
          </p:nvPr>
        </p:nvSpPr>
        <p:spPr>
          <a:xfrm>
            <a:off x="838200" y="4400127"/>
            <a:ext cx="10515600" cy="885296"/>
          </a:xfrm>
        </p:spPr>
        <p:txBody>
          <a:bodyPr/>
          <a:lstStyle/>
          <a:p>
            <a:r>
              <a:rPr lang="en-US" dirty="0" smtClean="0"/>
              <a:t>For 32 bits </a:t>
            </a:r>
            <a:r>
              <a:rPr lang="en-US" dirty="0" err="1" smtClean="0"/>
              <a:t>glibc</a:t>
            </a:r>
            <a:r>
              <a:rPr lang="en-US" dirty="0" smtClean="0"/>
              <a:t>, first 8 bytes of a chunk are used to store </a:t>
            </a:r>
            <a:r>
              <a:rPr lang="en-US" dirty="0" err="1" smtClean="0"/>
              <a:t>malloc’s</a:t>
            </a:r>
            <a:r>
              <a:rPr lang="en-US" dirty="0" smtClean="0"/>
              <a:t> metadata</a:t>
            </a:r>
            <a:endParaRPr lang="en-US" dirty="0"/>
          </a:p>
        </p:txBody>
      </p:sp>
    </p:spTree>
    <p:extLst>
      <p:ext uri="{BB962C8B-B14F-4D97-AF65-F5344CB8AC3E}">
        <p14:creationId xmlns:p14="http://schemas.microsoft.com/office/powerpoint/2010/main" val="9666759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264161" y="2683907"/>
            <a:ext cx="4831839" cy="1543050"/>
          </a:xfrm>
          <a:prstGeom prst="rect">
            <a:avLst/>
          </a:prstGeom>
        </p:spPr>
      </p:pic>
      <p:pic>
        <p:nvPicPr>
          <p:cNvPr id="5" name="Picture 4"/>
          <p:cNvPicPr>
            <a:picLocks noChangeAspect="1"/>
          </p:cNvPicPr>
          <p:nvPr/>
        </p:nvPicPr>
        <p:blipFill>
          <a:blip r:embed="rId3"/>
          <a:stretch>
            <a:fillRect/>
          </a:stretch>
        </p:blipFill>
        <p:spPr>
          <a:xfrm>
            <a:off x="6447471" y="2229801"/>
            <a:ext cx="4827115" cy="2227899"/>
          </a:xfrm>
          <a:prstGeom prst="rect">
            <a:avLst/>
          </a:prstGeom>
        </p:spPr>
      </p:pic>
      <p:sp>
        <p:nvSpPr>
          <p:cNvPr id="6" name="Title 1"/>
          <p:cNvSpPr>
            <a:spLocks noGrp="1"/>
          </p:cNvSpPr>
          <p:nvPr>
            <p:ph type="title"/>
          </p:nvPr>
        </p:nvSpPr>
        <p:spPr>
          <a:xfrm>
            <a:off x="838200" y="365125"/>
            <a:ext cx="10515600" cy="1325563"/>
          </a:xfrm>
        </p:spPr>
        <p:txBody>
          <a:bodyPr/>
          <a:lstStyle/>
          <a:p>
            <a:r>
              <a:rPr lang="en-US" dirty="0" smtClean="0"/>
              <a:t>Heap metadata</a:t>
            </a:r>
            <a:endParaRPr lang="en-US" dirty="0"/>
          </a:p>
        </p:txBody>
      </p:sp>
      <p:sp>
        <p:nvSpPr>
          <p:cNvPr id="9" name="TextBox 8"/>
          <p:cNvSpPr txBox="1"/>
          <p:nvPr/>
        </p:nvSpPr>
        <p:spPr>
          <a:xfrm>
            <a:off x="8187937" y="4757142"/>
            <a:ext cx="2170018" cy="369332"/>
          </a:xfrm>
          <a:prstGeom prst="rect">
            <a:avLst/>
          </a:prstGeom>
          <a:noFill/>
        </p:spPr>
        <p:txBody>
          <a:bodyPr wrap="none" rtlCol="0">
            <a:spAutoFit/>
          </a:bodyPr>
          <a:lstStyle/>
          <a:p>
            <a:r>
              <a:rPr lang="en-US" dirty="0" smtClean="0"/>
              <a:t>Free chunk metadata</a:t>
            </a:r>
            <a:endParaRPr lang="en-US" dirty="0"/>
          </a:p>
        </p:txBody>
      </p:sp>
      <p:sp>
        <p:nvSpPr>
          <p:cNvPr id="11" name="TextBox 10"/>
          <p:cNvSpPr txBox="1"/>
          <p:nvPr/>
        </p:nvSpPr>
        <p:spPr>
          <a:xfrm>
            <a:off x="838200" y="6164580"/>
            <a:ext cx="6947736" cy="261610"/>
          </a:xfrm>
          <a:prstGeom prst="rect">
            <a:avLst/>
          </a:prstGeom>
          <a:noFill/>
        </p:spPr>
        <p:txBody>
          <a:bodyPr wrap="none" rtlCol="0">
            <a:spAutoFit/>
          </a:bodyPr>
          <a:lstStyle/>
          <a:p>
            <a:r>
              <a:rPr lang="en-US" sz="1100" dirty="0" smtClean="0"/>
              <a:t>Images from:</a:t>
            </a:r>
            <a:r>
              <a:rPr lang="en-US" sz="1100" dirty="0" smtClean="0">
                <a:hlinkClick r:id="rId4"/>
              </a:rPr>
              <a:t> https://www.blackhat.com/presentations/bh-usa-07/Ferguson/Whitepaper/bh-usa-07-ferguson-WP.pdf</a:t>
            </a:r>
            <a:endParaRPr lang="en-US" sz="1100" dirty="0"/>
          </a:p>
        </p:txBody>
      </p:sp>
      <p:sp>
        <p:nvSpPr>
          <p:cNvPr id="12" name="Rectangle 11"/>
          <p:cNvSpPr/>
          <p:nvPr/>
        </p:nvSpPr>
        <p:spPr>
          <a:xfrm>
            <a:off x="4966558" y="3115391"/>
            <a:ext cx="1214973" cy="340041"/>
          </a:xfrm>
          <a:prstGeom prst="rect">
            <a:avLst/>
          </a:prstGeom>
          <a:solidFill>
            <a:srgbClr val="ED7D31">
              <a:alpha val="36863"/>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TextBox 12"/>
          <p:cNvSpPr txBox="1"/>
          <p:nvPr/>
        </p:nvSpPr>
        <p:spPr>
          <a:xfrm>
            <a:off x="136708" y="2855415"/>
            <a:ext cx="1268489" cy="461665"/>
          </a:xfrm>
          <a:prstGeom prst="rect">
            <a:avLst/>
          </a:prstGeom>
          <a:noFill/>
        </p:spPr>
        <p:txBody>
          <a:bodyPr wrap="none" rtlCol="0">
            <a:spAutoFit/>
          </a:bodyPr>
          <a:lstStyle/>
          <a:p>
            <a:r>
              <a:rPr lang="en-US" sz="1200" dirty="0" smtClean="0"/>
              <a:t>End of previous </a:t>
            </a:r>
          </a:p>
          <a:p>
            <a:r>
              <a:rPr lang="en-US" sz="1200" dirty="0"/>
              <a:t>c</a:t>
            </a:r>
            <a:r>
              <a:rPr lang="en-US" sz="1200" dirty="0" smtClean="0"/>
              <a:t>hunk’s user data</a:t>
            </a:r>
            <a:endParaRPr lang="en-US" sz="1200" dirty="0"/>
          </a:p>
        </p:txBody>
      </p:sp>
      <p:cxnSp>
        <p:nvCxnSpPr>
          <p:cNvPr id="18" name="Straight Arrow Connector 17"/>
          <p:cNvCxnSpPr>
            <a:stCxn id="13" idx="3"/>
          </p:cNvCxnSpPr>
          <p:nvPr/>
        </p:nvCxnSpPr>
        <p:spPr>
          <a:xfrm>
            <a:off x="1405197" y="3086248"/>
            <a:ext cx="431223" cy="291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319711" y="2082462"/>
            <a:ext cx="1127760" cy="461665"/>
          </a:xfrm>
          <a:prstGeom prst="rect">
            <a:avLst/>
          </a:prstGeom>
          <a:noFill/>
        </p:spPr>
        <p:txBody>
          <a:bodyPr wrap="square" rtlCol="0">
            <a:spAutoFit/>
          </a:bodyPr>
          <a:lstStyle/>
          <a:p>
            <a:r>
              <a:rPr lang="en-US" sz="1200" dirty="0" smtClean="0"/>
              <a:t>Byte </a:t>
            </a:r>
            <a:r>
              <a:rPr lang="en-US" sz="1200" dirty="0"/>
              <a:t>o</a:t>
            </a:r>
            <a:r>
              <a:rPr lang="en-US" sz="1200" dirty="0" smtClean="0"/>
              <a:t>verflown with \0</a:t>
            </a:r>
            <a:endParaRPr lang="en-US" sz="1200" dirty="0"/>
          </a:p>
        </p:txBody>
      </p:sp>
      <p:cxnSp>
        <p:nvCxnSpPr>
          <p:cNvPr id="21" name="Straight Arrow Connector 20"/>
          <p:cNvCxnSpPr>
            <a:stCxn id="19" idx="2"/>
          </p:cNvCxnSpPr>
          <p:nvPr/>
        </p:nvCxnSpPr>
        <p:spPr>
          <a:xfrm flipH="1">
            <a:off x="5882640" y="2544127"/>
            <a:ext cx="951" cy="5712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564710" y="4757142"/>
            <a:ext cx="2230739" cy="369332"/>
          </a:xfrm>
          <a:prstGeom prst="rect">
            <a:avLst/>
          </a:prstGeom>
          <a:noFill/>
        </p:spPr>
        <p:txBody>
          <a:bodyPr wrap="none" rtlCol="0">
            <a:spAutoFit/>
          </a:bodyPr>
          <a:lstStyle/>
          <a:p>
            <a:r>
              <a:rPr lang="en-US" dirty="0" smtClean="0"/>
              <a:t>Used chunk metadata</a:t>
            </a:r>
          </a:p>
        </p:txBody>
      </p:sp>
    </p:spTree>
    <p:extLst>
      <p:ext uri="{BB962C8B-B14F-4D97-AF65-F5344CB8AC3E}">
        <p14:creationId xmlns:p14="http://schemas.microsoft.com/office/powerpoint/2010/main" val="301648101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Null-byte poisoning</a:t>
            </a:r>
            <a:endParaRPr lang="en-US" dirty="0"/>
          </a:p>
        </p:txBody>
      </p:sp>
      <p:sp>
        <p:nvSpPr>
          <p:cNvPr id="3" name="Content Placeholder 2"/>
          <p:cNvSpPr>
            <a:spLocks noGrp="1"/>
          </p:cNvSpPr>
          <p:nvPr>
            <p:ph idx="1"/>
          </p:nvPr>
        </p:nvSpPr>
        <p:spPr/>
        <p:txBody>
          <a:bodyPr/>
          <a:lstStyle/>
          <a:p>
            <a:r>
              <a:rPr lang="en-US" dirty="0" smtClean="0"/>
              <a:t>Off by one null-byte can potentially be used to achieve code execution. Project Zero exploited a heap null-byte poison vulnerability in </a:t>
            </a:r>
            <a:r>
              <a:rPr lang="en-US" dirty="0" err="1" smtClean="0"/>
              <a:t>glibc</a:t>
            </a:r>
            <a:r>
              <a:rPr lang="en-US" dirty="0" smtClean="0"/>
              <a:t> in 2014 - </a:t>
            </a:r>
            <a:r>
              <a:rPr lang="en-US" dirty="0" smtClean="0">
                <a:hlinkClick r:id="rId2"/>
              </a:rPr>
              <a:t>The poisoned NUL byte, 2014 edition</a:t>
            </a:r>
            <a:endParaRPr lang="en-US" dirty="0" smtClean="0"/>
          </a:p>
          <a:p>
            <a:r>
              <a:rPr lang="en-US" dirty="0" smtClean="0"/>
              <a:t>Glibc’s </a:t>
            </a:r>
            <a:r>
              <a:rPr lang="en-US" dirty="0" err="1" smtClean="0"/>
              <a:t>malloc</a:t>
            </a:r>
            <a:r>
              <a:rPr lang="en-US" dirty="0" smtClean="0"/>
              <a:t> has been hardened overtime to prevent heap exploitation</a:t>
            </a:r>
            <a:endParaRPr lang="en-US" dirty="0"/>
          </a:p>
        </p:txBody>
      </p:sp>
    </p:spTree>
    <p:extLst>
      <p:ext uri="{BB962C8B-B14F-4D97-AF65-F5344CB8AC3E}">
        <p14:creationId xmlns:p14="http://schemas.microsoft.com/office/powerpoint/2010/main" val="36263743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Unlink</a:t>
            </a:r>
            <a:endParaRPr lang="en-US" dirty="0"/>
          </a:p>
        </p:txBody>
      </p:sp>
      <p:pic>
        <p:nvPicPr>
          <p:cNvPr id="4" name="Picture 3"/>
          <p:cNvPicPr>
            <a:picLocks noChangeAspect="1"/>
          </p:cNvPicPr>
          <p:nvPr/>
        </p:nvPicPr>
        <p:blipFill>
          <a:blip r:embed="rId2"/>
          <a:stretch>
            <a:fillRect/>
          </a:stretch>
        </p:blipFill>
        <p:spPr>
          <a:xfrm>
            <a:off x="2403157" y="1561147"/>
            <a:ext cx="7960043" cy="4018579"/>
          </a:xfrm>
          <a:prstGeom prst="rect">
            <a:avLst/>
          </a:prstGeom>
        </p:spPr>
      </p:pic>
      <p:sp>
        <p:nvSpPr>
          <p:cNvPr id="5" name="TextBox 4"/>
          <p:cNvSpPr txBox="1"/>
          <p:nvPr/>
        </p:nvSpPr>
        <p:spPr>
          <a:xfrm>
            <a:off x="609600" y="6217920"/>
            <a:ext cx="2305439" cy="261610"/>
          </a:xfrm>
          <a:prstGeom prst="rect">
            <a:avLst/>
          </a:prstGeom>
          <a:noFill/>
        </p:spPr>
        <p:txBody>
          <a:bodyPr wrap="none" rtlCol="0">
            <a:spAutoFit/>
          </a:bodyPr>
          <a:lstStyle/>
          <a:p>
            <a:r>
              <a:rPr lang="en-US" sz="1100" dirty="0" smtClean="0">
                <a:hlinkClick r:id="rId3"/>
              </a:rPr>
              <a:t>The poisoned NUL byte, 2014 edition</a:t>
            </a:r>
            <a:endParaRPr lang="en-US" sz="1100" dirty="0" smtClean="0"/>
          </a:p>
        </p:txBody>
      </p:sp>
      <p:sp>
        <p:nvSpPr>
          <p:cNvPr id="6" name="Rectangle 5"/>
          <p:cNvSpPr/>
          <p:nvPr/>
        </p:nvSpPr>
        <p:spPr>
          <a:xfrm>
            <a:off x="3230880" y="4846320"/>
            <a:ext cx="4922520" cy="426720"/>
          </a:xfrm>
          <a:prstGeom prst="rect">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Rectangle 6"/>
          <p:cNvSpPr/>
          <p:nvPr/>
        </p:nvSpPr>
        <p:spPr>
          <a:xfrm>
            <a:off x="3124200" y="3764280"/>
            <a:ext cx="4594860" cy="449580"/>
          </a:xfrm>
          <a:prstGeom prst="rect">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46136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a:t>
            </a:r>
            <a:endParaRPr lang="en-US" dirty="0"/>
          </a:p>
        </p:txBody>
      </p:sp>
      <p:sp>
        <p:nvSpPr>
          <p:cNvPr id="3" name="Content Placeholder 2"/>
          <p:cNvSpPr>
            <a:spLocks noGrp="1"/>
          </p:cNvSpPr>
          <p:nvPr>
            <p:ph idx="1"/>
          </p:nvPr>
        </p:nvSpPr>
        <p:spPr/>
        <p:txBody>
          <a:bodyPr/>
          <a:lstStyle/>
          <a:p>
            <a:r>
              <a:rPr lang="en-US" dirty="0" err="1" smtClean="0"/>
              <a:t>ltrace</a:t>
            </a:r>
            <a:r>
              <a:rPr lang="en-US" dirty="0" smtClean="0"/>
              <a:t> </a:t>
            </a:r>
          </a:p>
          <a:p>
            <a:r>
              <a:rPr lang="en-US" dirty="0" err="1" smtClean="0"/>
              <a:t>valgrind</a:t>
            </a:r>
            <a:endParaRPr lang="en-US" dirty="0" smtClean="0"/>
          </a:p>
          <a:p>
            <a:r>
              <a:rPr lang="en-US" dirty="0" err="1" smtClean="0"/>
              <a:t>mtrace</a:t>
            </a:r>
            <a:r>
              <a:rPr lang="en-US" dirty="0" smtClean="0"/>
              <a:t>, </a:t>
            </a:r>
            <a:r>
              <a:rPr lang="en-US" dirty="0" err="1" smtClean="0"/>
              <a:t>latrace</a:t>
            </a:r>
            <a:endParaRPr lang="en-US" dirty="0" smtClean="0"/>
          </a:p>
          <a:p>
            <a:r>
              <a:rPr lang="en-US" dirty="0" err="1" smtClean="0">
                <a:hlinkClick r:id="rId2"/>
              </a:rPr>
              <a:t>wapiflapi</a:t>
            </a:r>
            <a:r>
              <a:rPr lang="en-US" dirty="0" smtClean="0">
                <a:hlinkClick r:id="rId2"/>
              </a:rPr>
              <a:t>/</a:t>
            </a:r>
            <a:r>
              <a:rPr lang="en-US" dirty="0" err="1" smtClean="0">
                <a:hlinkClick r:id="rId2"/>
              </a:rPr>
              <a:t>Villoc</a:t>
            </a:r>
            <a:r>
              <a:rPr lang="en-US" dirty="0" smtClean="0">
                <a:hlinkClick r:id="rId2"/>
              </a:rPr>
              <a:t> </a:t>
            </a:r>
            <a:r>
              <a:rPr lang="en-US" dirty="0" smtClean="0"/>
              <a:t>– visualization html from </a:t>
            </a:r>
            <a:r>
              <a:rPr lang="en-US" dirty="0" err="1" smtClean="0"/>
              <a:t>ltrace</a:t>
            </a:r>
            <a:r>
              <a:rPr lang="en-US" dirty="0" smtClean="0"/>
              <a:t> output </a:t>
            </a:r>
          </a:p>
          <a:p>
            <a:r>
              <a:rPr lang="en-US" dirty="0" smtClean="0"/>
              <a:t>Or just create custom hooks for </a:t>
            </a:r>
            <a:r>
              <a:rPr lang="en-US" dirty="0" err="1" smtClean="0"/>
              <a:t>malloc</a:t>
            </a:r>
            <a:r>
              <a:rPr lang="en-US" dirty="0" smtClean="0"/>
              <a:t>, free, </a:t>
            </a:r>
            <a:r>
              <a:rPr lang="en-US" dirty="0" err="1" smtClean="0"/>
              <a:t>etc</a:t>
            </a:r>
            <a:r>
              <a:rPr lang="en-US" dirty="0" smtClean="0"/>
              <a:t> -&gt; </a:t>
            </a:r>
            <a:r>
              <a:rPr lang="en-US" dirty="0" err="1" smtClean="0"/>
              <a:t>ltrace</a:t>
            </a:r>
            <a:r>
              <a:rPr lang="en-US" dirty="0" smtClean="0"/>
              <a:t> does not show allocations within a shared library like libxml2</a:t>
            </a:r>
          </a:p>
          <a:p>
            <a:endParaRPr lang="en-US" dirty="0"/>
          </a:p>
        </p:txBody>
      </p:sp>
    </p:spTree>
    <p:extLst>
      <p:ext uri="{BB962C8B-B14F-4D97-AF65-F5344CB8AC3E}">
        <p14:creationId xmlns:p14="http://schemas.microsoft.com/office/powerpoint/2010/main" val="16950788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Playing with the heap layout</a:t>
            </a:r>
            <a:endParaRPr lang="en-US" dirty="0"/>
          </a:p>
        </p:txBody>
      </p:sp>
      <p:pic>
        <p:nvPicPr>
          <p:cNvPr id="3" name="Picture 2"/>
          <p:cNvPicPr>
            <a:picLocks noChangeAspect="1"/>
          </p:cNvPicPr>
          <p:nvPr/>
        </p:nvPicPr>
        <p:blipFill>
          <a:blip r:embed="rId2"/>
          <a:stretch>
            <a:fillRect/>
          </a:stretch>
        </p:blipFill>
        <p:spPr>
          <a:xfrm>
            <a:off x="5563866" y="1347123"/>
            <a:ext cx="5545778" cy="5013335"/>
          </a:xfrm>
          <a:prstGeom prst="rect">
            <a:avLst/>
          </a:prstGeom>
        </p:spPr>
      </p:pic>
      <p:pic>
        <p:nvPicPr>
          <p:cNvPr id="5" name="Picture 4"/>
          <p:cNvPicPr>
            <a:picLocks noChangeAspect="1"/>
          </p:cNvPicPr>
          <p:nvPr/>
        </p:nvPicPr>
        <p:blipFill>
          <a:blip r:embed="rId3"/>
          <a:stretch>
            <a:fillRect/>
          </a:stretch>
        </p:blipFill>
        <p:spPr>
          <a:xfrm>
            <a:off x="561974" y="2494150"/>
            <a:ext cx="4532220" cy="2266110"/>
          </a:xfrm>
          <a:prstGeom prst="rect">
            <a:avLst/>
          </a:prstGeom>
        </p:spPr>
      </p:pic>
      <p:sp>
        <p:nvSpPr>
          <p:cNvPr id="6" name="TextBox 5"/>
          <p:cNvSpPr txBox="1"/>
          <p:nvPr/>
        </p:nvSpPr>
        <p:spPr>
          <a:xfrm>
            <a:off x="2158253" y="4881282"/>
            <a:ext cx="944489" cy="369332"/>
          </a:xfrm>
          <a:prstGeom prst="rect">
            <a:avLst/>
          </a:prstGeom>
          <a:noFill/>
        </p:spPr>
        <p:txBody>
          <a:bodyPr wrap="none" rtlCol="0">
            <a:spAutoFit/>
          </a:bodyPr>
          <a:lstStyle/>
          <a:p>
            <a:r>
              <a:rPr lang="en-US" dirty="0" smtClean="0"/>
              <a:t>XML file</a:t>
            </a:r>
            <a:endParaRPr lang="en-US" dirty="0"/>
          </a:p>
        </p:txBody>
      </p:sp>
      <p:sp>
        <p:nvSpPr>
          <p:cNvPr id="7" name="TextBox 6"/>
          <p:cNvSpPr txBox="1"/>
          <p:nvPr/>
        </p:nvSpPr>
        <p:spPr>
          <a:xfrm>
            <a:off x="7701045" y="6360458"/>
            <a:ext cx="1735540" cy="369332"/>
          </a:xfrm>
          <a:prstGeom prst="rect">
            <a:avLst/>
          </a:prstGeom>
          <a:noFill/>
        </p:spPr>
        <p:txBody>
          <a:bodyPr wrap="none" rtlCol="0">
            <a:spAutoFit/>
          </a:bodyPr>
          <a:lstStyle/>
          <a:p>
            <a:r>
              <a:rPr lang="en-US" dirty="0" smtClean="0"/>
              <a:t>Heap allocations</a:t>
            </a:r>
            <a:endParaRPr lang="en-US" dirty="0"/>
          </a:p>
        </p:txBody>
      </p:sp>
    </p:spTree>
    <p:extLst>
      <p:ext uri="{BB962C8B-B14F-4D97-AF65-F5344CB8AC3E}">
        <p14:creationId xmlns:p14="http://schemas.microsoft.com/office/powerpoint/2010/main" val="29951660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Connector 12"/>
          <p:cNvCxnSpPr/>
          <p:nvPr/>
        </p:nvCxnSpPr>
        <p:spPr>
          <a:xfrm>
            <a:off x="6383888" y="1418212"/>
            <a:ext cx="0" cy="515566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Direct allocation control</a:t>
            </a:r>
            <a:endParaRPr lang="en-US" dirty="0"/>
          </a:p>
        </p:txBody>
      </p:sp>
      <p:pic>
        <p:nvPicPr>
          <p:cNvPr id="5" name="Picture 4"/>
          <p:cNvPicPr>
            <a:picLocks noChangeAspect="1"/>
          </p:cNvPicPr>
          <p:nvPr/>
        </p:nvPicPr>
        <p:blipFill>
          <a:blip r:embed="rId2"/>
          <a:stretch>
            <a:fillRect/>
          </a:stretch>
        </p:blipFill>
        <p:spPr>
          <a:xfrm>
            <a:off x="710018" y="1646847"/>
            <a:ext cx="5673870" cy="4388503"/>
          </a:xfrm>
          <a:prstGeom prst="rect">
            <a:avLst/>
          </a:prstGeom>
        </p:spPr>
      </p:pic>
      <p:grpSp>
        <p:nvGrpSpPr>
          <p:cNvPr id="3" name="Group 2"/>
          <p:cNvGrpSpPr/>
          <p:nvPr/>
        </p:nvGrpSpPr>
        <p:grpSpPr>
          <a:xfrm>
            <a:off x="6594663" y="1600375"/>
            <a:ext cx="5463095" cy="4481445"/>
            <a:chOff x="6512070" y="1646847"/>
            <a:chExt cx="5463095" cy="4481445"/>
          </a:xfrm>
        </p:grpSpPr>
        <p:pic>
          <p:nvPicPr>
            <p:cNvPr id="10" name="Picture 9"/>
            <p:cNvPicPr>
              <a:picLocks noChangeAspect="1"/>
            </p:cNvPicPr>
            <p:nvPr/>
          </p:nvPicPr>
          <p:blipFill>
            <a:blip r:embed="rId3"/>
            <a:stretch>
              <a:fillRect/>
            </a:stretch>
          </p:blipFill>
          <p:spPr>
            <a:xfrm>
              <a:off x="6512070" y="1646847"/>
              <a:ext cx="5463095" cy="4481445"/>
            </a:xfrm>
            <a:prstGeom prst="rect">
              <a:avLst/>
            </a:prstGeom>
          </p:spPr>
        </p:pic>
        <p:pic>
          <p:nvPicPr>
            <p:cNvPr id="7" name="Picture 6"/>
            <p:cNvPicPr>
              <a:picLocks noChangeAspect="1"/>
            </p:cNvPicPr>
            <p:nvPr/>
          </p:nvPicPr>
          <p:blipFill>
            <a:blip r:embed="rId4"/>
            <a:stretch>
              <a:fillRect/>
            </a:stretch>
          </p:blipFill>
          <p:spPr>
            <a:xfrm>
              <a:off x="8980898" y="2405932"/>
              <a:ext cx="1069889" cy="209326"/>
            </a:xfrm>
            <a:prstGeom prst="rect">
              <a:avLst/>
            </a:prstGeom>
          </p:spPr>
        </p:pic>
      </p:grpSp>
      <p:sp>
        <p:nvSpPr>
          <p:cNvPr id="8" name="Rectangle 7"/>
          <p:cNvSpPr/>
          <p:nvPr/>
        </p:nvSpPr>
        <p:spPr>
          <a:xfrm>
            <a:off x="1218392" y="2684544"/>
            <a:ext cx="5107252" cy="287866"/>
          </a:xfrm>
          <a:prstGeom prst="rect">
            <a:avLst/>
          </a:prstGeom>
          <a:noFill/>
          <a:ln>
            <a:solidFill>
              <a:srgbClr val="C0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Rectangle 8"/>
          <p:cNvSpPr/>
          <p:nvPr/>
        </p:nvSpPr>
        <p:spPr>
          <a:xfrm>
            <a:off x="1647174" y="4722312"/>
            <a:ext cx="1534438" cy="244258"/>
          </a:xfrm>
          <a:prstGeom prst="rect">
            <a:avLst/>
          </a:prstGeom>
          <a:noFill/>
          <a:ln>
            <a:solidFill>
              <a:srgbClr val="C0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Rectangle 10"/>
          <p:cNvSpPr/>
          <p:nvPr/>
        </p:nvSpPr>
        <p:spPr>
          <a:xfrm>
            <a:off x="6689556" y="2319541"/>
            <a:ext cx="3721039" cy="287866"/>
          </a:xfrm>
          <a:prstGeom prst="rect">
            <a:avLst/>
          </a:prstGeom>
          <a:noFill/>
          <a:ln>
            <a:solidFill>
              <a:srgbClr val="C0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Rectangle 11"/>
          <p:cNvSpPr/>
          <p:nvPr/>
        </p:nvSpPr>
        <p:spPr>
          <a:xfrm>
            <a:off x="2331930" y="4103046"/>
            <a:ext cx="1534438" cy="244258"/>
          </a:xfrm>
          <a:prstGeom prst="rect">
            <a:avLst/>
          </a:prstGeom>
          <a:noFill/>
          <a:ln>
            <a:solidFill>
              <a:srgbClr val="C0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67104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Disclaimer</a:t>
            </a:r>
            <a:endParaRPr lang="en-US" dirty="0"/>
          </a:p>
        </p:txBody>
      </p:sp>
      <p:sp>
        <p:nvSpPr>
          <p:cNvPr id="3" name="Content Placeholder 2"/>
          <p:cNvSpPr>
            <a:spLocks noGrp="1"/>
          </p:cNvSpPr>
          <p:nvPr>
            <p:ph idx="1"/>
          </p:nvPr>
        </p:nvSpPr>
        <p:spPr/>
        <p:txBody>
          <a:bodyPr/>
          <a:lstStyle/>
          <a:p>
            <a:r>
              <a:rPr lang="en-US" dirty="0" smtClean="0"/>
              <a:t>The opinions expressed in this presentation are my own and not necessarily those of my employer</a:t>
            </a:r>
            <a:endParaRPr lang="en-US" dirty="0"/>
          </a:p>
        </p:txBody>
      </p:sp>
    </p:spTree>
    <p:extLst>
      <p:ext uri="{BB962C8B-B14F-4D97-AF65-F5344CB8AC3E}">
        <p14:creationId xmlns:p14="http://schemas.microsoft.com/office/powerpoint/2010/main" val="306101432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Attacker manipulation constraints</a:t>
            </a:r>
            <a:endParaRPr lang="en-US" dirty="0"/>
          </a:p>
        </p:txBody>
      </p:sp>
      <p:sp>
        <p:nvSpPr>
          <p:cNvPr id="3" name="Content Placeholder 2"/>
          <p:cNvSpPr>
            <a:spLocks noGrp="1"/>
          </p:cNvSpPr>
          <p:nvPr>
            <p:ph idx="1"/>
          </p:nvPr>
        </p:nvSpPr>
        <p:spPr/>
        <p:txBody>
          <a:bodyPr>
            <a:normAutofit/>
          </a:bodyPr>
          <a:lstStyle/>
          <a:p>
            <a:r>
              <a:rPr lang="en-US" dirty="0" smtClean="0"/>
              <a:t>Can make allocations of arbitrary size by declaring attributes and setting its content with the desired length.</a:t>
            </a:r>
          </a:p>
          <a:p>
            <a:r>
              <a:rPr lang="en-US" dirty="0" smtClean="0"/>
              <a:t>In addition, if the tag is FILE and the attribute is BIN, and additional chunk of fixed length (100 bytes) will be allocated. </a:t>
            </a:r>
          </a:p>
          <a:p>
            <a:r>
              <a:rPr lang="en-US" b="1" dirty="0" smtClean="0"/>
              <a:t>Can’t control when these allocations are freed!</a:t>
            </a:r>
          </a:p>
          <a:p>
            <a:pPr lvl="1"/>
            <a:r>
              <a:rPr lang="en-US" dirty="0" smtClean="0"/>
              <a:t>Chunks allocated are freed soon after being used.  </a:t>
            </a:r>
          </a:p>
          <a:p>
            <a:r>
              <a:rPr lang="en-US" dirty="0" smtClean="0"/>
              <a:t>A maximum of two chunks can be allocated consecutively and the second chunk has a fixed size of 100 bytes. In other words, can only have at most two </a:t>
            </a:r>
            <a:r>
              <a:rPr lang="en-US" i="1" dirty="0" err="1" smtClean="0"/>
              <a:t>mallocs</a:t>
            </a:r>
            <a:r>
              <a:rPr lang="en-US" dirty="0" smtClean="0"/>
              <a:t> without any </a:t>
            </a:r>
            <a:r>
              <a:rPr lang="en-US" i="1" dirty="0" smtClean="0"/>
              <a:t>free</a:t>
            </a:r>
            <a:r>
              <a:rPr lang="en-US" dirty="0" smtClean="0"/>
              <a:t> in between.</a:t>
            </a:r>
          </a:p>
          <a:p>
            <a:pPr marL="0" indent="0">
              <a:buNone/>
            </a:pPr>
            <a:endParaRPr lang="en-US" dirty="0"/>
          </a:p>
        </p:txBody>
      </p:sp>
    </p:spTree>
    <p:extLst>
      <p:ext uri="{BB962C8B-B14F-4D97-AF65-F5344CB8AC3E}">
        <p14:creationId xmlns:p14="http://schemas.microsoft.com/office/powerpoint/2010/main" val="670475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691640" y="5882640"/>
            <a:ext cx="8527976" cy="646331"/>
          </a:xfrm>
          <a:prstGeom prst="rect">
            <a:avLst/>
          </a:prstGeom>
          <a:noFill/>
        </p:spPr>
        <p:txBody>
          <a:bodyPr wrap="none" rtlCol="0">
            <a:spAutoFit/>
          </a:bodyPr>
          <a:lstStyle/>
          <a:p>
            <a:pPr marL="285750" indent="-285750">
              <a:buFont typeface="Arial" panose="020B0604020202020204" pitchFamily="34" charset="0"/>
              <a:buChar char="•"/>
            </a:pPr>
            <a:r>
              <a:rPr lang="en-US" dirty="0" smtClean="0"/>
              <a:t>When the gray chunk is freed it should coalesce with the previously freed pink chunk. </a:t>
            </a:r>
            <a:endParaRPr lang="en-US" dirty="0"/>
          </a:p>
          <a:p>
            <a:pPr marL="285750" indent="-285750">
              <a:buFont typeface="Arial" panose="020B0604020202020204" pitchFamily="34" charset="0"/>
              <a:buChar char="•"/>
            </a:pPr>
            <a:r>
              <a:rPr lang="en-US" dirty="0" smtClean="0"/>
              <a:t>Green chunk position indicates this did not happen</a:t>
            </a:r>
            <a:endParaRPr lang="en-US" dirty="0"/>
          </a:p>
        </p:txBody>
      </p:sp>
      <p:pic>
        <p:nvPicPr>
          <p:cNvPr id="3" name="Picture 2"/>
          <p:cNvPicPr>
            <a:picLocks noChangeAspect="1"/>
          </p:cNvPicPr>
          <p:nvPr/>
        </p:nvPicPr>
        <p:blipFill>
          <a:blip r:embed="rId2"/>
          <a:stretch>
            <a:fillRect/>
          </a:stretch>
        </p:blipFill>
        <p:spPr>
          <a:xfrm>
            <a:off x="1162595" y="1090477"/>
            <a:ext cx="4058050" cy="3670934"/>
          </a:xfrm>
          <a:prstGeom prst="rect">
            <a:avLst/>
          </a:prstGeom>
        </p:spPr>
      </p:pic>
      <p:pic>
        <p:nvPicPr>
          <p:cNvPr id="4" name="Picture 3"/>
          <p:cNvPicPr>
            <a:picLocks noChangeAspect="1"/>
          </p:cNvPicPr>
          <p:nvPr/>
        </p:nvPicPr>
        <p:blipFill>
          <a:blip r:embed="rId3"/>
          <a:stretch>
            <a:fillRect/>
          </a:stretch>
        </p:blipFill>
        <p:spPr>
          <a:xfrm>
            <a:off x="6129825" y="902494"/>
            <a:ext cx="4807051" cy="4046900"/>
          </a:xfrm>
          <a:prstGeom prst="rect">
            <a:avLst/>
          </a:prstGeom>
        </p:spPr>
      </p:pic>
    </p:spTree>
    <p:extLst>
      <p:ext uri="{BB962C8B-B14F-4D97-AF65-F5344CB8AC3E}">
        <p14:creationId xmlns:p14="http://schemas.microsoft.com/office/powerpoint/2010/main" val="384175332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T-cache bins</a:t>
            </a:r>
            <a:endParaRPr lang="en-US" dirty="0"/>
          </a:p>
        </p:txBody>
      </p:sp>
      <p:sp>
        <p:nvSpPr>
          <p:cNvPr id="3" name="Content Placeholder 2"/>
          <p:cNvSpPr>
            <a:spLocks noGrp="1"/>
          </p:cNvSpPr>
          <p:nvPr>
            <p:ph idx="1"/>
          </p:nvPr>
        </p:nvSpPr>
        <p:spPr/>
        <p:txBody>
          <a:bodyPr>
            <a:normAutofit/>
          </a:bodyPr>
          <a:lstStyle/>
          <a:p>
            <a:r>
              <a:rPr lang="en-US" dirty="0" smtClean="0"/>
              <a:t>Recently introduced in </a:t>
            </a:r>
            <a:r>
              <a:rPr lang="en-US" dirty="0" err="1" smtClean="0"/>
              <a:t>glibc</a:t>
            </a:r>
            <a:r>
              <a:rPr lang="en-US" dirty="0" smtClean="0"/>
              <a:t> 2.26</a:t>
            </a:r>
          </a:p>
          <a:p>
            <a:r>
              <a:rPr lang="en-US" dirty="0" smtClean="0"/>
              <a:t>It is used to improve performance by having small bins </a:t>
            </a:r>
            <a:r>
              <a:rPr lang="en-US" dirty="0" err="1" smtClean="0"/>
              <a:t>indexable</a:t>
            </a:r>
            <a:r>
              <a:rPr lang="en-US" dirty="0" smtClean="0"/>
              <a:t> by size</a:t>
            </a:r>
          </a:p>
          <a:p>
            <a:r>
              <a:rPr lang="en-US" dirty="0" smtClean="0"/>
              <a:t>Highest priority when looking for chunk allocation</a:t>
            </a:r>
          </a:p>
          <a:p>
            <a:r>
              <a:rPr lang="en-US" dirty="0" smtClean="0"/>
              <a:t>Only for chunks smaller than 516 bytes – Our 100 byte overflown chunk fits in this category</a:t>
            </a:r>
          </a:p>
        </p:txBody>
      </p:sp>
    </p:spTree>
    <p:extLst>
      <p:ext uri="{BB962C8B-B14F-4D97-AF65-F5344CB8AC3E}">
        <p14:creationId xmlns:p14="http://schemas.microsoft.com/office/powerpoint/2010/main" val="161732086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T-cache bins</a:t>
            </a:r>
            <a:endParaRPr lang="en-US" dirty="0"/>
          </a:p>
        </p:txBody>
      </p:sp>
      <p:sp>
        <p:nvSpPr>
          <p:cNvPr id="3" name="Content Placeholder 2"/>
          <p:cNvSpPr>
            <a:spLocks noGrp="1"/>
          </p:cNvSpPr>
          <p:nvPr>
            <p:ph idx="1"/>
          </p:nvPr>
        </p:nvSpPr>
        <p:spPr/>
        <p:txBody>
          <a:bodyPr>
            <a:normAutofit/>
          </a:bodyPr>
          <a:lstStyle/>
          <a:p>
            <a:r>
              <a:rPr lang="en-US" dirty="0" smtClean="0"/>
              <a:t>Opens up new code flows where </a:t>
            </a:r>
            <a:r>
              <a:rPr lang="en-US" i="1" dirty="0" err="1" smtClean="0"/>
              <a:t>malloc</a:t>
            </a:r>
            <a:r>
              <a:rPr lang="en-US" dirty="0" smtClean="0"/>
              <a:t> hardening checks haven’t been applied!</a:t>
            </a:r>
          </a:p>
          <a:p>
            <a:r>
              <a:rPr lang="en-US" dirty="0" smtClean="0"/>
              <a:t>T-cache chunks are never coalesced</a:t>
            </a:r>
          </a:p>
          <a:p>
            <a:r>
              <a:rPr lang="en-US" dirty="0" smtClean="0"/>
              <a:t>T-cache bins are single linked lists and follow LIFO behavior</a:t>
            </a:r>
          </a:p>
          <a:p>
            <a:endParaRPr lang="en-US" dirty="0"/>
          </a:p>
        </p:txBody>
      </p:sp>
      <p:pic>
        <p:nvPicPr>
          <p:cNvPr id="5" name="Picture 4"/>
          <p:cNvPicPr>
            <a:picLocks noChangeAspect="1"/>
          </p:cNvPicPr>
          <p:nvPr/>
        </p:nvPicPr>
        <p:blipFill>
          <a:blip r:embed="rId2"/>
          <a:stretch>
            <a:fillRect/>
          </a:stretch>
        </p:blipFill>
        <p:spPr>
          <a:xfrm>
            <a:off x="3148012" y="4280535"/>
            <a:ext cx="5895975" cy="1314450"/>
          </a:xfrm>
          <a:prstGeom prst="rect">
            <a:avLst/>
          </a:prstGeom>
        </p:spPr>
      </p:pic>
      <p:sp>
        <p:nvSpPr>
          <p:cNvPr id="4" name="TextBox 3"/>
          <p:cNvSpPr txBox="1"/>
          <p:nvPr/>
        </p:nvSpPr>
        <p:spPr>
          <a:xfrm>
            <a:off x="4986208" y="5594985"/>
            <a:ext cx="2219582" cy="369332"/>
          </a:xfrm>
          <a:prstGeom prst="rect">
            <a:avLst/>
          </a:prstGeom>
          <a:noFill/>
        </p:spPr>
        <p:txBody>
          <a:bodyPr wrap="none" rtlCol="0">
            <a:spAutoFit/>
          </a:bodyPr>
          <a:lstStyle/>
          <a:p>
            <a:r>
              <a:rPr lang="en-US" dirty="0" smtClean="0"/>
              <a:t>T-cache chunk format</a:t>
            </a:r>
            <a:endParaRPr lang="en-US" dirty="0"/>
          </a:p>
        </p:txBody>
      </p:sp>
    </p:spTree>
    <p:extLst>
      <p:ext uri="{BB962C8B-B14F-4D97-AF65-F5344CB8AC3E}">
        <p14:creationId xmlns:p14="http://schemas.microsoft.com/office/powerpoint/2010/main" val="283624387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Null-byte poisoning</a:t>
            </a:r>
          </a:p>
        </p:txBody>
      </p:sp>
      <p:sp>
        <p:nvSpPr>
          <p:cNvPr id="3" name="Content Placeholder 2"/>
          <p:cNvSpPr>
            <a:spLocks noGrp="1"/>
          </p:cNvSpPr>
          <p:nvPr>
            <p:ph idx="1"/>
          </p:nvPr>
        </p:nvSpPr>
        <p:spPr/>
        <p:txBody>
          <a:bodyPr/>
          <a:lstStyle/>
          <a:p>
            <a:r>
              <a:rPr lang="en-US" dirty="0" smtClean="0"/>
              <a:t>Trigger off-by-one null-byte vulnerability by making BIN’s content larger than 100 bytes</a:t>
            </a:r>
          </a:p>
          <a:p>
            <a:pPr lvl="1"/>
            <a:r>
              <a:rPr lang="en-US" dirty="0" smtClean="0"/>
              <a:t>Overwrite the metadata of next chunk with a 0. Specifically, we will set the </a:t>
            </a:r>
            <a:r>
              <a:rPr lang="en-US" i="1" dirty="0" err="1" smtClean="0"/>
              <a:t>prev_in_use</a:t>
            </a:r>
            <a:r>
              <a:rPr lang="en-US" dirty="0" smtClean="0"/>
              <a:t> flag to 0 which will make the 100 (0x64) bytes chunk appear to be free</a:t>
            </a:r>
          </a:p>
          <a:p>
            <a:pPr lvl="1"/>
            <a:endParaRPr lang="en-US" dirty="0" smtClean="0"/>
          </a:p>
          <a:p>
            <a:pPr lvl="1"/>
            <a:endParaRPr lang="en-US" dirty="0"/>
          </a:p>
          <a:p>
            <a:pPr lvl="1"/>
            <a:endParaRPr lang="en-US" dirty="0" smtClean="0"/>
          </a:p>
          <a:p>
            <a:pPr lvl="1"/>
            <a:endParaRPr lang="en-US" dirty="0" smtClean="0"/>
          </a:p>
          <a:p>
            <a:pPr lvl="1"/>
            <a:r>
              <a:rPr lang="en-US" dirty="0" smtClean="0"/>
              <a:t>Try to get an arbitrary write primitive</a:t>
            </a:r>
          </a:p>
        </p:txBody>
      </p:sp>
      <p:sp>
        <p:nvSpPr>
          <p:cNvPr id="9" name="Rectangle 8"/>
          <p:cNvSpPr/>
          <p:nvPr/>
        </p:nvSpPr>
        <p:spPr>
          <a:xfrm>
            <a:off x="5928360" y="4060351"/>
            <a:ext cx="2194560" cy="9448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chunk’s b </a:t>
            </a:r>
          </a:p>
          <a:p>
            <a:pPr algn="ctr"/>
            <a:r>
              <a:rPr lang="en-US" dirty="0" smtClean="0"/>
              <a:t>data</a:t>
            </a:r>
            <a:endParaRPr lang="en-US" dirty="0"/>
          </a:p>
        </p:txBody>
      </p:sp>
      <p:sp>
        <p:nvSpPr>
          <p:cNvPr id="10" name="Rectangle 9"/>
          <p:cNvSpPr/>
          <p:nvPr/>
        </p:nvSpPr>
        <p:spPr>
          <a:xfrm>
            <a:off x="5913120" y="4060351"/>
            <a:ext cx="563880" cy="9448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smtClean="0"/>
              <a:t>metadata</a:t>
            </a:r>
            <a:endParaRPr lang="en-US" sz="1400" dirty="0"/>
          </a:p>
        </p:txBody>
      </p:sp>
      <p:sp>
        <p:nvSpPr>
          <p:cNvPr id="11" name="Rectangle 10"/>
          <p:cNvSpPr/>
          <p:nvPr/>
        </p:nvSpPr>
        <p:spPr>
          <a:xfrm>
            <a:off x="3995330" y="4060351"/>
            <a:ext cx="2194560" cy="944880"/>
          </a:xfrm>
          <a:prstGeom prst="rect">
            <a:avLst/>
          </a:prstGeom>
          <a:solidFill>
            <a:srgbClr val="5B9BD5">
              <a:alpha val="52941"/>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(0x64) </a:t>
            </a:r>
            <a:r>
              <a:rPr lang="en-US" dirty="0">
                <a:solidFill>
                  <a:schemeClr val="tx1"/>
                </a:solidFill>
              </a:rPr>
              <a:t>o</a:t>
            </a:r>
            <a:r>
              <a:rPr lang="en-US" dirty="0" smtClean="0">
                <a:solidFill>
                  <a:schemeClr val="tx1"/>
                </a:solidFill>
              </a:rPr>
              <a:t>verflown chunk</a:t>
            </a:r>
            <a:endParaRPr lang="en-US" dirty="0">
              <a:solidFill>
                <a:schemeClr val="tx1"/>
              </a:solidFill>
            </a:endParaRPr>
          </a:p>
        </p:txBody>
      </p:sp>
      <p:sp>
        <p:nvSpPr>
          <p:cNvPr id="12" name="TextBox 11"/>
          <p:cNvSpPr txBox="1"/>
          <p:nvPr/>
        </p:nvSpPr>
        <p:spPr>
          <a:xfrm>
            <a:off x="4512872" y="3604260"/>
            <a:ext cx="915635" cy="369332"/>
          </a:xfrm>
          <a:prstGeom prst="rect">
            <a:avLst/>
          </a:prstGeom>
          <a:noFill/>
        </p:spPr>
        <p:txBody>
          <a:bodyPr wrap="none" rtlCol="0">
            <a:spAutoFit/>
          </a:bodyPr>
          <a:lstStyle/>
          <a:p>
            <a:r>
              <a:rPr lang="en-US" dirty="0"/>
              <a:t>c</a:t>
            </a:r>
            <a:r>
              <a:rPr lang="en-US" dirty="0" smtClean="0"/>
              <a:t>hunk a</a:t>
            </a:r>
            <a:endParaRPr lang="en-US" dirty="0"/>
          </a:p>
        </p:txBody>
      </p:sp>
      <p:sp>
        <p:nvSpPr>
          <p:cNvPr id="13" name="TextBox 12"/>
          <p:cNvSpPr txBox="1"/>
          <p:nvPr/>
        </p:nvSpPr>
        <p:spPr>
          <a:xfrm>
            <a:off x="6690360" y="3604260"/>
            <a:ext cx="926857" cy="369332"/>
          </a:xfrm>
          <a:prstGeom prst="rect">
            <a:avLst/>
          </a:prstGeom>
          <a:noFill/>
        </p:spPr>
        <p:txBody>
          <a:bodyPr wrap="none" rtlCol="0">
            <a:spAutoFit/>
          </a:bodyPr>
          <a:lstStyle/>
          <a:p>
            <a:r>
              <a:rPr lang="en-US" dirty="0"/>
              <a:t>c</a:t>
            </a:r>
            <a:r>
              <a:rPr lang="en-US" dirty="0" smtClean="0"/>
              <a:t>hunk b</a:t>
            </a:r>
            <a:endParaRPr lang="en-US" dirty="0"/>
          </a:p>
        </p:txBody>
      </p:sp>
    </p:spTree>
    <p:extLst>
      <p:ext uri="{BB962C8B-B14F-4D97-AF65-F5344CB8AC3E}">
        <p14:creationId xmlns:p14="http://schemas.microsoft.com/office/powerpoint/2010/main" val="419770512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21285"/>
            <a:ext cx="10515600" cy="1325563"/>
          </a:xfrm>
        </p:spPr>
        <p:txBody>
          <a:bodyPr/>
          <a:lstStyle/>
          <a:p>
            <a:r>
              <a:rPr lang="en-US" dirty="0" smtClean="0"/>
              <a:t>Exploitation overview</a:t>
            </a:r>
            <a:endParaRPr lang="en-US" dirty="0"/>
          </a:p>
        </p:txBody>
      </p:sp>
      <p:sp>
        <p:nvSpPr>
          <p:cNvPr id="6" name="TextBox 5"/>
          <p:cNvSpPr txBox="1"/>
          <p:nvPr/>
        </p:nvSpPr>
        <p:spPr>
          <a:xfrm>
            <a:off x="6979920" y="1667986"/>
            <a:ext cx="4808220" cy="3416320"/>
          </a:xfrm>
          <a:prstGeom prst="rect">
            <a:avLst/>
          </a:prstGeom>
          <a:noFill/>
        </p:spPr>
        <p:txBody>
          <a:bodyPr wrap="square" rtlCol="0">
            <a:spAutoFit/>
          </a:bodyPr>
          <a:lstStyle/>
          <a:p>
            <a:pPr marL="285750" indent="-285750">
              <a:buFont typeface="Arial" panose="020B0604020202020204" pitchFamily="34" charset="0"/>
              <a:buChar char="•"/>
            </a:pPr>
            <a:r>
              <a:rPr lang="en-US" dirty="0" smtClean="0"/>
              <a:t>Large chunk (0x21c) is allocated </a:t>
            </a:r>
          </a:p>
          <a:p>
            <a:pPr marL="285750" indent="-285750">
              <a:buFont typeface="Arial" panose="020B0604020202020204" pitchFamily="34" charset="0"/>
              <a:buChar char="•"/>
            </a:pPr>
            <a:r>
              <a:rPr lang="en-US" dirty="0" smtClean="0"/>
              <a:t>(0x64) chunk is allocated next to it</a:t>
            </a:r>
          </a:p>
          <a:p>
            <a:pPr marL="285750" indent="-285750">
              <a:buFont typeface="Arial" panose="020B0604020202020204" pitchFamily="34" charset="0"/>
              <a:buChar char="•"/>
            </a:pPr>
            <a:r>
              <a:rPr lang="en-US" dirty="0" smtClean="0"/>
              <a:t>(0x64) chunk deceptively frees itself </a:t>
            </a:r>
          </a:p>
          <a:p>
            <a:pPr marL="285750" indent="-285750">
              <a:buFont typeface="Arial" panose="020B0604020202020204" pitchFamily="34" charset="0"/>
              <a:buChar char="•"/>
            </a:pPr>
            <a:r>
              <a:rPr lang="en-US" dirty="0" smtClean="0"/>
              <a:t>(0x64) chunk is legitimately freed. This creates an entry for this chunk in the </a:t>
            </a:r>
            <a:r>
              <a:rPr lang="en-US" dirty="0" err="1" smtClean="0"/>
              <a:t>t_cache</a:t>
            </a:r>
            <a:r>
              <a:rPr lang="en-US" dirty="0" smtClean="0"/>
              <a:t> bin</a:t>
            </a:r>
          </a:p>
          <a:p>
            <a:pPr marL="285750" indent="-285750">
              <a:buFont typeface="Arial" panose="020B0604020202020204" pitchFamily="34" charset="0"/>
              <a:buChar char="•"/>
            </a:pPr>
            <a:r>
              <a:rPr lang="en-US" dirty="0" smtClean="0"/>
              <a:t>(0x21c) chunk is freed. Since this is a large chunk, it will try to coalesce with chunk next to it. </a:t>
            </a:r>
          </a:p>
          <a:p>
            <a:pPr marL="285750" indent="-285750">
              <a:buFont typeface="Arial" panose="020B0604020202020204" pitchFamily="34" charset="0"/>
              <a:buChar char="•"/>
            </a:pPr>
            <a:r>
              <a:rPr lang="en-US" dirty="0" smtClean="0"/>
              <a:t>(0x21c) will coalesce with (0x64) chunk as it has previously deceptively freed itself.</a:t>
            </a:r>
          </a:p>
          <a:p>
            <a:pPr marL="285750" indent="-285750">
              <a:buFont typeface="Arial" panose="020B0604020202020204" pitchFamily="34" charset="0"/>
              <a:buChar char="•"/>
            </a:pPr>
            <a:r>
              <a:rPr lang="en-US" dirty="0" smtClean="0"/>
              <a:t>(0x64) chunk region is now available in two bins: </a:t>
            </a:r>
            <a:r>
              <a:rPr lang="en-US" dirty="0" err="1" smtClean="0"/>
              <a:t>t_cache</a:t>
            </a:r>
            <a:r>
              <a:rPr lang="en-US" dirty="0" smtClean="0"/>
              <a:t> bin and large bin</a:t>
            </a:r>
            <a:endParaRPr lang="en-US" dirty="0"/>
          </a:p>
        </p:txBody>
      </p:sp>
      <p:pic>
        <p:nvPicPr>
          <p:cNvPr id="7" name="Picture 6"/>
          <p:cNvPicPr>
            <a:picLocks noChangeAspect="1"/>
          </p:cNvPicPr>
          <p:nvPr/>
        </p:nvPicPr>
        <p:blipFill rotWithShape="1">
          <a:blip r:embed="rId2"/>
          <a:srcRect b="50642"/>
          <a:stretch/>
        </p:blipFill>
        <p:spPr>
          <a:xfrm>
            <a:off x="937260" y="2236503"/>
            <a:ext cx="5574676" cy="2785077"/>
          </a:xfrm>
          <a:prstGeom prst="rect">
            <a:avLst/>
          </a:prstGeom>
        </p:spPr>
      </p:pic>
    </p:spTree>
    <p:extLst>
      <p:ext uri="{BB962C8B-B14F-4D97-AF65-F5344CB8AC3E}">
        <p14:creationId xmlns:p14="http://schemas.microsoft.com/office/powerpoint/2010/main" val="2709305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a:srcRect t="74882"/>
          <a:stretch/>
        </p:blipFill>
        <p:spPr>
          <a:xfrm>
            <a:off x="838200" y="4861560"/>
            <a:ext cx="5574676" cy="1417320"/>
          </a:xfrm>
          <a:prstGeom prst="rect">
            <a:avLst/>
          </a:prstGeom>
        </p:spPr>
      </p:pic>
      <p:pic>
        <p:nvPicPr>
          <p:cNvPr id="10" name="Picture 9"/>
          <p:cNvPicPr>
            <a:picLocks noChangeAspect="1"/>
          </p:cNvPicPr>
          <p:nvPr/>
        </p:nvPicPr>
        <p:blipFill rotWithShape="1">
          <a:blip r:embed="rId2"/>
          <a:srcRect t="49223" b="25119"/>
          <a:stretch/>
        </p:blipFill>
        <p:spPr>
          <a:xfrm>
            <a:off x="838200" y="3316605"/>
            <a:ext cx="5574676" cy="1447800"/>
          </a:xfrm>
          <a:prstGeom prst="rect">
            <a:avLst/>
          </a:prstGeom>
        </p:spPr>
      </p:pic>
      <p:pic>
        <p:nvPicPr>
          <p:cNvPr id="11" name="Picture 10"/>
          <p:cNvPicPr>
            <a:picLocks noChangeAspect="1"/>
          </p:cNvPicPr>
          <p:nvPr/>
        </p:nvPicPr>
        <p:blipFill rotWithShape="1">
          <a:blip r:embed="rId2"/>
          <a:srcRect b="50642"/>
          <a:stretch/>
        </p:blipFill>
        <p:spPr>
          <a:xfrm>
            <a:off x="838200" y="342933"/>
            <a:ext cx="5574676" cy="2785077"/>
          </a:xfrm>
          <a:prstGeom prst="rect">
            <a:avLst/>
          </a:prstGeom>
        </p:spPr>
      </p:pic>
      <p:sp>
        <p:nvSpPr>
          <p:cNvPr id="13" name="TextBox 12"/>
          <p:cNvSpPr txBox="1"/>
          <p:nvPr/>
        </p:nvSpPr>
        <p:spPr>
          <a:xfrm>
            <a:off x="6941821" y="671691"/>
            <a:ext cx="4602480" cy="6186309"/>
          </a:xfrm>
          <a:prstGeom prst="rect">
            <a:avLst/>
          </a:prstGeom>
          <a:noFill/>
        </p:spPr>
        <p:txBody>
          <a:bodyPr wrap="square" rtlCol="0">
            <a:spAutoFit/>
          </a:bodyPr>
          <a:lstStyle/>
          <a:p>
            <a:pPr marL="285750" indent="-285750">
              <a:buFont typeface="Arial" panose="020B0604020202020204" pitchFamily="34" charset="0"/>
              <a:buChar char="•"/>
            </a:pPr>
            <a:r>
              <a:rPr lang="en-US" dirty="0" smtClean="0"/>
              <a:t>(0x64) chunk region is now available in two bins: </a:t>
            </a:r>
            <a:r>
              <a:rPr lang="en-US" dirty="0" err="1" smtClean="0"/>
              <a:t>t_cache</a:t>
            </a:r>
            <a:r>
              <a:rPr lang="en-US" dirty="0" smtClean="0"/>
              <a:t> bin and large bin</a:t>
            </a:r>
          </a:p>
          <a:p>
            <a:pPr marL="285750" indent="-285750">
              <a:buFont typeface="Arial" panose="020B0604020202020204" pitchFamily="34" charset="0"/>
              <a:buChar char="•"/>
            </a:pPr>
            <a:r>
              <a:rPr lang="en-US" dirty="0" smtClean="0"/>
              <a:t>(0x22b) chunk is allocated at same position as green (0x21c). (0x22b) overlaps with (0x64) freed chunk</a:t>
            </a:r>
          </a:p>
          <a:p>
            <a:pPr marL="285750" indent="-285750">
              <a:buFont typeface="Arial" panose="020B0604020202020204" pitchFamily="34" charset="0"/>
              <a:buChar char="•"/>
            </a:pPr>
            <a:r>
              <a:rPr lang="en-US" dirty="0" smtClean="0"/>
              <a:t>This is similar to an Use after Free state</a:t>
            </a:r>
          </a:p>
          <a:p>
            <a:pPr marL="285750" indent="-285750">
              <a:buFont typeface="Arial" panose="020B0604020202020204" pitchFamily="34" charset="0"/>
              <a:buChar char="•"/>
            </a:pPr>
            <a:r>
              <a:rPr lang="en-US" dirty="0" smtClean="0"/>
              <a:t>The overlap portion of (0x22b) that overlaps is maliciously crafted such that it contains an address to be injected into the </a:t>
            </a:r>
            <a:r>
              <a:rPr lang="en-US" dirty="0" err="1" smtClean="0"/>
              <a:t>t_cache</a:t>
            </a:r>
            <a:r>
              <a:rPr lang="en-US" dirty="0" smtClean="0"/>
              <a:t> bin</a:t>
            </a:r>
          </a:p>
          <a:p>
            <a:pPr marL="285750" indent="-285750">
              <a:buFont typeface="Arial" panose="020B0604020202020204" pitchFamily="34" charset="0"/>
              <a:buChar char="•"/>
            </a:pPr>
            <a:r>
              <a:rPr lang="en-US" dirty="0" smtClean="0"/>
              <a:t>The (0x22b) chunk is freed</a:t>
            </a:r>
          </a:p>
          <a:p>
            <a:pPr marL="285750" indent="-285750">
              <a:buFont typeface="Arial" panose="020B0604020202020204" pitchFamily="34" charset="0"/>
              <a:buChar char="•"/>
            </a:pPr>
            <a:r>
              <a:rPr lang="en-US" dirty="0" smtClean="0"/>
              <a:t>A (0x64) chunk is requested. This causes the original (0x64) to be retrieved. Injected address is now next available chunk for 0x64 bin</a:t>
            </a:r>
          </a:p>
          <a:p>
            <a:pPr marL="285750" indent="-285750">
              <a:buFont typeface="Arial" panose="020B0604020202020204" pitchFamily="34" charset="0"/>
              <a:buChar char="•"/>
            </a:pPr>
            <a:r>
              <a:rPr lang="en-US" dirty="0" smtClean="0"/>
              <a:t>Another (0x64) chunk is requested before previous one is freed. Injected address is returned by </a:t>
            </a:r>
            <a:r>
              <a:rPr lang="en-US" dirty="0" err="1" smtClean="0"/>
              <a:t>malloc</a:t>
            </a:r>
            <a:endParaRPr lang="en-US" dirty="0" smtClean="0"/>
          </a:p>
          <a:p>
            <a:pPr marL="285750" indent="-285750">
              <a:buFont typeface="Arial" panose="020B0604020202020204" pitchFamily="34" charset="0"/>
              <a:buChar char="•"/>
            </a:pPr>
            <a:r>
              <a:rPr lang="en-US" dirty="0" smtClean="0"/>
              <a:t>Write into injected address</a:t>
            </a:r>
          </a:p>
          <a:p>
            <a:pPr marL="285750" indent="-285750">
              <a:buFont typeface="Arial" panose="020B0604020202020204" pitchFamily="34" charset="0"/>
              <a:buChar char="•"/>
            </a:pPr>
            <a:r>
              <a:rPr lang="en-US" dirty="0" smtClean="0"/>
              <a:t>Profit!</a:t>
            </a:r>
          </a:p>
          <a:p>
            <a:pPr marL="285750" indent="-285750">
              <a:buFont typeface="Arial" panose="020B0604020202020204" pitchFamily="34" charset="0"/>
              <a:buChar char="•"/>
            </a:pPr>
            <a:endParaRPr lang="en-US" dirty="0" smtClean="0"/>
          </a:p>
          <a:p>
            <a:endParaRPr lang="en-US" dirty="0"/>
          </a:p>
        </p:txBody>
      </p:sp>
    </p:spTree>
    <p:extLst>
      <p:ext uri="{BB962C8B-B14F-4D97-AF65-F5344CB8AC3E}">
        <p14:creationId xmlns:p14="http://schemas.microsoft.com/office/powerpoint/2010/main" val="551068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a:t>
            </a:r>
            <a:endParaRPr lang="en-US" dirty="0"/>
          </a:p>
        </p:txBody>
      </p:sp>
      <p:sp>
        <p:nvSpPr>
          <p:cNvPr id="3" name="Content Placeholder 2"/>
          <p:cNvSpPr>
            <a:spLocks noGrp="1"/>
          </p:cNvSpPr>
          <p:nvPr>
            <p:ph idx="1"/>
          </p:nvPr>
        </p:nvSpPr>
        <p:spPr/>
        <p:txBody>
          <a:bodyPr/>
          <a:lstStyle/>
          <a:p>
            <a:r>
              <a:rPr lang="en-US" dirty="0" smtClean="0"/>
              <a:t>Heavily constrained on direct heap manipulation</a:t>
            </a:r>
          </a:p>
          <a:p>
            <a:r>
              <a:rPr lang="en-US" dirty="0" smtClean="0"/>
              <a:t>Tricky to place (0x64) </a:t>
            </a:r>
            <a:r>
              <a:rPr lang="en-US" i="1" dirty="0" err="1" smtClean="0"/>
              <a:t>t_cache</a:t>
            </a:r>
            <a:r>
              <a:rPr lang="en-US" i="1" dirty="0" smtClean="0"/>
              <a:t> </a:t>
            </a:r>
            <a:r>
              <a:rPr lang="en-US" dirty="0" smtClean="0"/>
              <a:t>bin chunk next to a large bin chunk that we can control</a:t>
            </a:r>
          </a:p>
          <a:p>
            <a:r>
              <a:rPr lang="en-US" b="1" dirty="0" smtClean="0"/>
              <a:t>Coalescing of large chunk with the (0x64) chunk triggers </a:t>
            </a:r>
            <a:r>
              <a:rPr lang="en-US" b="1" i="1" dirty="0" smtClean="0"/>
              <a:t>unlink</a:t>
            </a:r>
            <a:r>
              <a:rPr lang="en-US" b="1" dirty="0" smtClean="0"/>
              <a:t> with the </a:t>
            </a:r>
            <a:r>
              <a:rPr lang="en-US" b="1" i="1" dirty="0" err="1" smtClean="0"/>
              <a:t>malloc</a:t>
            </a:r>
            <a:r>
              <a:rPr lang="en-US" b="1" dirty="0" smtClean="0"/>
              <a:t> hardening checks</a:t>
            </a:r>
          </a:p>
          <a:p>
            <a:r>
              <a:rPr lang="en-US" dirty="0" smtClean="0"/>
              <a:t>Encoding problems (fixed to UTF-8)</a:t>
            </a:r>
          </a:p>
          <a:p>
            <a:r>
              <a:rPr lang="en-US" dirty="0" smtClean="0"/>
              <a:t>Sanity checks of XML by vulnerable program</a:t>
            </a:r>
          </a:p>
        </p:txBody>
      </p:sp>
    </p:spTree>
    <p:extLst>
      <p:ext uri="{BB962C8B-B14F-4D97-AF65-F5344CB8AC3E}">
        <p14:creationId xmlns:p14="http://schemas.microsoft.com/office/powerpoint/2010/main" val="22521560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Sanity checks of XML by vulnerable program</a:t>
            </a:r>
            <a:br>
              <a:rPr lang="en-US" dirty="0"/>
            </a:br>
            <a:endParaRPr lang="en-US" dirty="0"/>
          </a:p>
        </p:txBody>
      </p:sp>
      <p:pic>
        <p:nvPicPr>
          <p:cNvPr id="4" name="Picture 3"/>
          <p:cNvPicPr>
            <a:picLocks noChangeAspect="1"/>
          </p:cNvPicPr>
          <p:nvPr/>
        </p:nvPicPr>
        <p:blipFill>
          <a:blip r:embed="rId2"/>
          <a:stretch>
            <a:fillRect/>
          </a:stretch>
        </p:blipFill>
        <p:spPr>
          <a:xfrm>
            <a:off x="3259065" y="1517482"/>
            <a:ext cx="5673870" cy="4388503"/>
          </a:xfrm>
          <a:prstGeom prst="rect">
            <a:avLst/>
          </a:prstGeom>
        </p:spPr>
      </p:pic>
      <p:sp>
        <p:nvSpPr>
          <p:cNvPr id="5" name="Flowchart: Process 4"/>
          <p:cNvSpPr/>
          <p:nvPr/>
        </p:nvSpPr>
        <p:spPr>
          <a:xfrm>
            <a:off x="4808220" y="3635534"/>
            <a:ext cx="3352800" cy="579120"/>
          </a:xfrm>
          <a:prstGeom prst="flowChartProcess">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7772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Right placement for overflown chunk</a:t>
            </a:r>
            <a:endParaRPr lang="en-US" dirty="0"/>
          </a:p>
        </p:txBody>
      </p:sp>
      <p:sp>
        <p:nvSpPr>
          <p:cNvPr id="3" name="Content Placeholder 2"/>
          <p:cNvSpPr>
            <a:spLocks noGrp="1"/>
          </p:cNvSpPr>
          <p:nvPr>
            <p:ph idx="1"/>
          </p:nvPr>
        </p:nvSpPr>
        <p:spPr/>
        <p:txBody>
          <a:bodyPr/>
          <a:lstStyle/>
          <a:p>
            <a:r>
              <a:rPr lang="en-US" dirty="0" smtClean="0"/>
              <a:t>Needs to be allocated right next to a large chunk that we control</a:t>
            </a:r>
          </a:p>
          <a:p>
            <a:r>
              <a:rPr lang="en-US" dirty="0" smtClean="0"/>
              <a:t>Region </a:t>
            </a:r>
            <a:r>
              <a:rPr lang="en-US" dirty="0"/>
              <a:t>where overflown chunk </a:t>
            </a:r>
            <a:r>
              <a:rPr lang="en-US" dirty="0" smtClean="0"/>
              <a:t>will be </a:t>
            </a:r>
            <a:r>
              <a:rPr lang="en-US" dirty="0"/>
              <a:t>located </a:t>
            </a:r>
            <a:r>
              <a:rPr lang="en-US" dirty="0" smtClean="0"/>
              <a:t>has to </a:t>
            </a:r>
            <a:r>
              <a:rPr lang="en-US" dirty="0"/>
              <a:t>have enough room for the other large allocations </a:t>
            </a:r>
            <a:r>
              <a:rPr lang="en-US" dirty="0" smtClean="0"/>
              <a:t>needed by </a:t>
            </a:r>
            <a:r>
              <a:rPr lang="en-US" dirty="0"/>
              <a:t>the exploit</a:t>
            </a:r>
            <a:endParaRPr lang="en-US" dirty="0" smtClean="0"/>
          </a:p>
          <a:p>
            <a:pPr>
              <a:buFont typeface="Courier New" panose="02070309020205020404" pitchFamily="49" charset="0"/>
              <a:buChar char="o"/>
            </a:pPr>
            <a:r>
              <a:rPr lang="en-US" dirty="0" smtClean="0"/>
              <a:t>Overflown chunk is a 0x64 byte chunk and thus a t-cache bin chunk</a:t>
            </a:r>
          </a:p>
          <a:p>
            <a:pPr>
              <a:buFont typeface="Courier New" panose="02070309020205020404" pitchFamily="49" charset="0"/>
              <a:buChar char="o"/>
            </a:pPr>
            <a:r>
              <a:rPr lang="en-US" dirty="0" smtClean="0"/>
              <a:t>T-cache bin is LIFO and takes precedence over any other bin</a:t>
            </a:r>
          </a:p>
          <a:p>
            <a:pPr lvl="1">
              <a:buFont typeface="Courier New" panose="02070309020205020404" pitchFamily="49" charset="0"/>
              <a:buChar char="o"/>
            </a:pPr>
            <a:r>
              <a:rPr lang="en-US" b="1" dirty="0" smtClean="0"/>
              <a:t>Can’t really move 0x64 byte location with our direct allocation capabilities</a:t>
            </a:r>
          </a:p>
          <a:p>
            <a:pPr lvl="1">
              <a:buFont typeface="Courier New" panose="02070309020205020404" pitchFamily="49" charset="0"/>
              <a:buChar char="o"/>
            </a:pPr>
            <a:r>
              <a:rPr lang="en-US" dirty="0" smtClean="0"/>
              <a:t>0x64 chunk location is fixed by libxml2 allocations during parsing of XML</a:t>
            </a:r>
            <a:endParaRPr lang="en-US" dirty="0"/>
          </a:p>
          <a:p>
            <a:endParaRPr lang="en-US" dirty="0"/>
          </a:p>
        </p:txBody>
      </p:sp>
      <p:grpSp>
        <p:nvGrpSpPr>
          <p:cNvPr id="6" name="Group 5"/>
          <p:cNvGrpSpPr/>
          <p:nvPr/>
        </p:nvGrpSpPr>
        <p:grpSpPr>
          <a:xfrm>
            <a:off x="877160" y="5405718"/>
            <a:ext cx="3120071" cy="1330636"/>
            <a:chOff x="877160" y="5405718"/>
            <a:chExt cx="3120071" cy="1330636"/>
          </a:xfrm>
        </p:grpSpPr>
        <p:sp>
          <p:nvSpPr>
            <p:cNvPr id="4" name="Rectangle 3"/>
            <p:cNvSpPr/>
            <p:nvPr/>
          </p:nvSpPr>
          <p:spPr>
            <a:xfrm>
              <a:off x="2217643" y="5405718"/>
              <a:ext cx="1244750" cy="535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0x64 chunk</a:t>
              </a:r>
              <a:endParaRPr lang="en-US" dirty="0"/>
            </a:p>
          </p:txBody>
        </p:sp>
        <p:sp>
          <p:nvSpPr>
            <p:cNvPr id="5" name="Rectangle 4"/>
            <p:cNvSpPr/>
            <p:nvPr/>
          </p:nvSpPr>
          <p:spPr>
            <a:xfrm>
              <a:off x="959673" y="5405718"/>
              <a:ext cx="1244750" cy="535921"/>
            </a:xfrm>
            <a:prstGeom prst="rect">
              <a:avLst/>
            </a:prstGeom>
            <a:solidFill>
              <a:srgbClr val="ED7D31">
                <a:alpha val="43137"/>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tx1"/>
                  </a:solidFill>
                </a:rPr>
                <a:t>v</a:t>
              </a:r>
              <a:r>
                <a:rPr lang="en-US" dirty="0" smtClean="0">
                  <a:solidFill>
                    <a:schemeClr val="tx1"/>
                  </a:solidFill>
                </a:rPr>
                <a:t>ery small chunk</a:t>
              </a:r>
              <a:endParaRPr lang="en-US" dirty="0">
                <a:solidFill>
                  <a:schemeClr val="tx1"/>
                </a:solidFill>
              </a:endParaRPr>
            </a:p>
          </p:txBody>
        </p:sp>
        <p:sp>
          <p:nvSpPr>
            <p:cNvPr id="8" name="TextBox 7"/>
            <p:cNvSpPr txBox="1"/>
            <p:nvPr/>
          </p:nvSpPr>
          <p:spPr>
            <a:xfrm>
              <a:off x="877160" y="6090023"/>
              <a:ext cx="3120071" cy="646331"/>
            </a:xfrm>
            <a:prstGeom prst="rect">
              <a:avLst/>
            </a:prstGeom>
            <a:noFill/>
          </p:spPr>
          <p:txBody>
            <a:bodyPr wrap="square" rtlCol="0">
              <a:spAutoFit/>
            </a:bodyPr>
            <a:lstStyle/>
            <a:p>
              <a:r>
                <a:rPr lang="en-US" dirty="0" smtClean="0"/>
                <a:t>0x64 allocated and freed during libxml2 parsing</a:t>
              </a:r>
              <a:endParaRPr lang="en-US" dirty="0"/>
            </a:p>
          </p:txBody>
        </p:sp>
      </p:grpSp>
      <p:grpSp>
        <p:nvGrpSpPr>
          <p:cNvPr id="7" name="Group 6"/>
          <p:cNvGrpSpPr/>
          <p:nvPr/>
        </p:nvGrpSpPr>
        <p:grpSpPr>
          <a:xfrm>
            <a:off x="4696369" y="5405717"/>
            <a:ext cx="3037353" cy="1330637"/>
            <a:chOff x="4696369" y="5405717"/>
            <a:chExt cx="3037353" cy="1330637"/>
          </a:xfrm>
        </p:grpSpPr>
        <p:sp>
          <p:nvSpPr>
            <p:cNvPr id="9" name="Rectangle 8"/>
            <p:cNvSpPr/>
            <p:nvPr/>
          </p:nvSpPr>
          <p:spPr>
            <a:xfrm>
              <a:off x="6051562" y="5405717"/>
              <a:ext cx="1294056" cy="5359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free 0x64 </a:t>
              </a:r>
              <a:r>
                <a:rPr lang="en-US" dirty="0" smtClean="0">
                  <a:solidFill>
                    <a:schemeClr val="tx1"/>
                  </a:solidFill>
                </a:rPr>
                <a:t>chunk</a:t>
              </a:r>
              <a:endParaRPr lang="en-US" dirty="0">
                <a:solidFill>
                  <a:schemeClr val="tx1"/>
                </a:solidFill>
              </a:endParaRPr>
            </a:p>
          </p:txBody>
        </p:sp>
        <p:sp>
          <p:nvSpPr>
            <p:cNvPr id="10" name="Rectangle 9"/>
            <p:cNvSpPr/>
            <p:nvPr/>
          </p:nvSpPr>
          <p:spPr>
            <a:xfrm>
              <a:off x="4757506" y="5405717"/>
              <a:ext cx="1294056" cy="535921"/>
            </a:xfrm>
            <a:prstGeom prst="rect">
              <a:avLst/>
            </a:prstGeom>
            <a:solidFill>
              <a:srgbClr val="ED7D31">
                <a:alpha val="43137"/>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tx1"/>
                  </a:solidFill>
                </a:rPr>
                <a:t>v</a:t>
              </a:r>
              <a:r>
                <a:rPr lang="en-US" dirty="0" smtClean="0">
                  <a:solidFill>
                    <a:schemeClr val="tx1"/>
                  </a:solidFill>
                </a:rPr>
                <a:t>ery small chunk</a:t>
              </a:r>
              <a:endParaRPr lang="en-US" dirty="0">
                <a:solidFill>
                  <a:schemeClr val="tx1"/>
                </a:solidFill>
              </a:endParaRPr>
            </a:p>
          </p:txBody>
        </p:sp>
        <p:sp>
          <p:nvSpPr>
            <p:cNvPr id="11" name="TextBox 10"/>
            <p:cNvSpPr txBox="1"/>
            <p:nvPr/>
          </p:nvSpPr>
          <p:spPr>
            <a:xfrm>
              <a:off x="4696369" y="6090023"/>
              <a:ext cx="3037353" cy="646331"/>
            </a:xfrm>
            <a:prstGeom prst="rect">
              <a:avLst/>
            </a:prstGeom>
            <a:noFill/>
          </p:spPr>
          <p:txBody>
            <a:bodyPr wrap="square" rtlCol="0">
              <a:spAutoFit/>
            </a:bodyPr>
            <a:lstStyle/>
            <a:p>
              <a:r>
                <a:rPr lang="en-US" dirty="0" smtClean="0"/>
                <a:t>T-cache bin next available chunk points to freed chunk</a:t>
              </a:r>
              <a:endParaRPr lang="en-US" dirty="0"/>
            </a:p>
          </p:txBody>
        </p:sp>
      </p:grpSp>
      <p:grpSp>
        <p:nvGrpSpPr>
          <p:cNvPr id="15" name="Group 14"/>
          <p:cNvGrpSpPr/>
          <p:nvPr/>
        </p:nvGrpSpPr>
        <p:grpSpPr>
          <a:xfrm>
            <a:off x="8064712" y="5405718"/>
            <a:ext cx="3997300" cy="1330636"/>
            <a:chOff x="8064712" y="5405718"/>
            <a:chExt cx="3997300" cy="1330636"/>
          </a:xfrm>
        </p:grpSpPr>
        <p:sp>
          <p:nvSpPr>
            <p:cNvPr id="12" name="Rectangle 11"/>
            <p:cNvSpPr/>
            <p:nvPr/>
          </p:nvSpPr>
          <p:spPr>
            <a:xfrm>
              <a:off x="9861558" y="5405718"/>
              <a:ext cx="1244750" cy="535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0x64 </a:t>
              </a:r>
              <a:r>
                <a:rPr lang="en-US" dirty="0" err="1" smtClean="0"/>
                <a:t>ochunk</a:t>
              </a:r>
              <a:endParaRPr lang="en-US" dirty="0"/>
            </a:p>
          </p:txBody>
        </p:sp>
        <p:sp>
          <p:nvSpPr>
            <p:cNvPr id="13" name="Rectangle 12"/>
            <p:cNvSpPr/>
            <p:nvPr/>
          </p:nvSpPr>
          <p:spPr>
            <a:xfrm>
              <a:off x="8603588" y="5405718"/>
              <a:ext cx="1244750" cy="535921"/>
            </a:xfrm>
            <a:prstGeom prst="rect">
              <a:avLst/>
            </a:prstGeom>
            <a:solidFill>
              <a:srgbClr val="ED7D31">
                <a:alpha val="43137"/>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tx1"/>
                  </a:solidFill>
                </a:rPr>
                <a:t>v</a:t>
              </a:r>
              <a:r>
                <a:rPr lang="en-US" dirty="0" smtClean="0">
                  <a:solidFill>
                    <a:schemeClr val="tx1"/>
                  </a:solidFill>
                </a:rPr>
                <a:t>ery small chunk</a:t>
              </a:r>
              <a:endParaRPr lang="en-US" dirty="0">
                <a:solidFill>
                  <a:schemeClr val="tx1"/>
                </a:solidFill>
              </a:endParaRPr>
            </a:p>
          </p:txBody>
        </p:sp>
        <p:sp>
          <p:nvSpPr>
            <p:cNvPr id="14" name="TextBox 13"/>
            <p:cNvSpPr txBox="1"/>
            <p:nvPr/>
          </p:nvSpPr>
          <p:spPr>
            <a:xfrm>
              <a:off x="8064712" y="6090023"/>
              <a:ext cx="3997300" cy="646331"/>
            </a:xfrm>
            <a:prstGeom prst="rect">
              <a:avLst/>
            </a:prstGeom>
            <a:noFill/>
          </p:spPr>
          <p:txBody>
            <a:bodyPr wrap="square" rtlCol="0">
              <a:spAutoFit/>
            </a:bodyPr>
            <a:lstStyle/>
            <a:p>
              <a:r>
                <a:rPr lang="en-US" dirty="0" smtClean="0"/>
                <a:t>The 0x64 chunk that we can overflown will be allocated in the same place</a:t>
              </a:r>
              <a:endParaRPr lang="en-US" dirty="0"/>
            </a:p>
          </p:txBody>
        </p:sp>
      </p:grpSp>
    </p:spTree>
    <p:extLst>
      <p:ext uri="{BB962C8B-B14F-4D97-AF65-F5344CB8AC3E}">
        <p14:creationId xmlns:p14="http://schemas.microsoft.com/office/powerpoint/2010/main" val="1136365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Glibc’s heap introduction</a:t>
            </a:r>
          </a:p>
          <a:p>
            <a:r>
              <a:rPr lang="en-US" dirty="0" smtClean="0"/>
              <a:t>Vulnerable program</a:t>
            </a:r>
          </a:p>
          <a:p>
            <a:r>
              <a:rPr lang="en-US" dirty="0" smtClean="0"/>
              <a:t>The vulnerability</a:t>
            </a:r>
          </a:p>
          <a:p>
            <a:r>
              <a:rPr lang="en-US" dirty="0" smtClean="0"/>
              <a:t>Exploitation overview</a:t>
            </a:r>
          </a:p>
          <a:p>
            <a:r>
              <a:rPr lang="en-US" dirty="0" smtClean="0"/>
              <a:t>Demo</a:t>
            </a:r>
            <a:endParaRPr lang="en-US" dirty="0"/>
          </a:p>
        </p:txBody>
      </p:sp>
    </p:spTree>
    <p:extLst>
      <p:ext uri="{BB962C8B-B14F-4D97-AF65-F5344CB8AC3E}">
        <p14:creationId xmlns:p14="http://schemas.microsoft.com/office/powerpoint/2010/main" val="150435094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Indirect heap manipulation</a:t>
            </a:r>
            <a:endParaRPr lang="en-US" dirty="0"/>
          </a:p>
        </p:txBody>
      </p:sp>
      <p:sp>
        <p:nvSpPr>
          <p:cNvPr id="3" name="Content Placeholder 2"/>
          <p:cNvSpPr>
            <a:spLocks noGrp="1"/>
          </p:cNvSpPr>
          <p:nvPr>
            <p:ph idx="1"/>
          </p:nvPr>
        </p:nvSpPr>
        <p:spPr/>
        <p:txBody>
          <a:bodyPr/>
          <a:lstStyle/>
          <a:p>
            <a:r>
              <a:rPr lang="en-US" dirty="0" smtClean="0"/>
              <a:t>Attacker can directly manipulate heap by allocations done during XML processing and checking phase in the vulnerable program</a:t>
            </a:r>
          </a:p>
          <a:p>
            <a:r>
              <a:rPr lang="en-US" dirty="0" smtClean="0"/>
              <a:t>Internals of libxml2 can be leveraged to indirectly manipulate the heap prior to this phase</a:t>
            </a:r>
          </a:p>
          <a:p>
            <a:r>
              <a:rPr lang="en-US" dirty="0" smtClean="0"/>
              <a:t>Different XML building blocks will produce different heap behavior inside libxml2</a:t>
            </a:r>
          </a:p>
          <a:p>
            <a:r>
              <a:rPr lang="en-US" b="1" dirty="0" smtClean="0"/>
              <a:t>Most of libxml2 allocations that we could possibly control won’t be freed and therefore are not useful</a:t>
            </a:r>
          </a:p>
        </p:txBody>
      </p:sp>
    </p:spTree>
    <p:extLst>
      <p:ext uri="{BB962C8B-B14F-4D97-AF65-F5344CB8AC3E}">
        <p14:creationId xmlns:p14="http://schemas.microsoft.com/office/powerpoint/2010/main" val="149154518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XML structures</a:t>
            </a:r>
            <a:endParaRPr lang="en-US" dirty="0"/>
          </a:p>
        </p:txBody>
      </p:sp>
      <p:sp>
        <p:nvSpPr>
          <p:cNvPr id="3" name="Content Placeholder 2"/>
          <p:cNvSpPr>
            <a:spLocks noGrp="1"/>
          </p:cNvSpPr>
          <p:nvPr>
            <p:ph idx="1"/>
          </p:nvPr>
        </p:nvSpPr>
        <p:spPr>
          <a:xfrm>
            <a:off x="638735" y="1512794"/>
            <a:ext cx="10715065" cy="4664169"/>
          </a:xfrm>
        </p:spPr>
        <p:txBody>
          <a:bodyPr>
            <a:normAutofit lnSpcReduction="10000"/>
          </a:bodyPr>
          <a:lstStyle/>
          <a:p>
            <a:pPr>
              <a:lnSpc>
                <a:spcPct val="100000"/>
              </a:lnSpc>
            </a:pPr>
            <a:r>
              <a:rPr lang="en-US" dirty="0" smtClean="0"/>
              <a:t>XML Prolog</a:t>
            </a:r>
          </a:p>
          <a:p>
            <a:pPr>
              <a:lnSpc>
                <a:spcPct val="100000"/>
              </a:lnSpc>
            </a:pPr>
            <a:endParaRPr lang="en-US" dirty="0" smtClean="0"/>
          </a:p>
          <a:p>
            <a:pPr>
              <a:lnSpc>
                <a:spcPct val="100000"/>
              </a:lnSpc>
            </a:pPr>
            <a:r>
              <a:rPr lang="en-US" dirty="0" smtClean="0"/>
              <a:t>XML Comments</a:t>
            </a:r>
          </a:p>
          <a:p>
            <a:pPr>
              <a:lnSpc>
                <a:spcPct val="100000"/>
              </a:lnSpc>
            </a:pPr>
            <a:endParaRPr lang="en-US" dirty="0" smtClean="0"/>
          </a:p>
          <a:p>
            <a:pPr>
              <a:lnSpc>
                <a:spcPct val="100000"/>
              </a:lnSpc>
            </a:pPr>
            <a:r>
              <a:rPr lang="en-US" dirty="0" smtClean="0"/>
              <a:t>XML CDATA</a:t>
            </a:r>
          </a:p>
          <a:p>
            <a:endParaRPr lang="en-US" dirty="0" smtClean="0"/>
          </a:p>
          <a:p>
            <a:r>
              <a:rPr lang="en-US" dirty="0" smtClean="0"/>
              <a:t>XML Processing Instructions</a:t>
            </a:r>
          </a:p>
          <a:p>
            <a:endParaRPr lang="en-US" dirty="0" smtClean="0"/>
          </a:p>
          <a:p>
            <a:r>
              <a:rPr lang="en-US" dirty="0" smtClean="0"/>
              <a:t>XML Entity references</a:t>
            </a:r>
            <a:endParaRPr lang="en-US" dirty="0"/>
          </a:p>
        </p:txBody>
      </p:sp>
      <p:pic>
        <p:nvPicPr>
          <p:cNvPr id="6" name="Picture 5"/>
          <p:cNvPicPr>
            <a:picLocks noChangeAspect="1"/>
          </p:cNvPicPr>
          <p:nvPr/>
        </p:nvPicPr>
        <p:blipFill>
          <a:blip r:embed="rId3"/>
          <a:stretch>
            <a:fillRect/>
          </a:stretch>
        </p:blipFill>
        <p:spPr>
          <a:xfrm>
            <a:off x="1464750" y="2118314"/>
            <a:ext cx="9114584" cy="294769"/>
          </a:xfrm>
          <a:prstGeom prst="rect">
            <a:avLst/>
          </a:prstGeom>
        </p:spPr>
      </p:pic>
      <p:pic>
        <p:nvPicPr>
          <p:cNvPr id="7" name="Picture 6"/>
          <p:cNvPicPr>
            <a:picLocks noChangeAspect="1"/>
          </p:cNvPicPr>
          <p:nvPr/>
        </p:nvPicPr>
        <p:blipFill>
          <a:blip r:embed="rId4"/>
          <a:stretch>
            <a:fillRect/>
          </a:stretch>
        </p:blipFill>
        <p:spPr>
          <a:xfrm>
            <a:off x="1538708" y="2993242"/>
            <a:ext cx="8298096" cy="592721"/>
          </a:xfrm>
          <a:prstGeom prst="rect">
            <a:avLst/>
          </a:prstGeom>
        </p:spPr>
      </p:pic>
      <p:pic>
        <p:nvPicPr>
          <p:cNvPr id="9" name="Picture 8"/>
          <p:cNvPicPr>
            <a:picLocks noChangeAspect="1"/>
          </p:cNvPicPr>
          <p:nvPr/>
        </p:nvPicPr>
        <p:blipFill>
          <a:blip r:embed="rId5"/>
          <a:stretch>
            <a:fillRect/>
          </a:stretch>
        </p:blipFill>
        <p:spPr>
          <a:xfrm>
            <a:off x="1538708" y="4009678"/>
            <a:ext cx="8720137" cy="570410"/>
          </a:xfrm>
          <a:prstGeom prst="rect">
            <a:avLst/>
          </a:prstGeom>
        </p:spPr>
      </p:pic>
      <p:pic>
        <p:nvPicPr>
          <p:cNvPr id="10" name="Picture 9"/>
          <p:cNvPicPr>
            <a:picLocks noChangeAspect="1"/>
          </p:cNvPicPr>
          <p:nvPr/>
        </p:nvPicPr>
        <p:blipFill>
          <a:blip r:embed="rId6"/>
          <a:stretch>
            <a:fillRect/>
          </a:stretch>
        </p:blipFill>
        <p:spPr>
          <a:xfrm>
            <a:off x="1538708" y="5053846"/>
            <a:ext cx="5413842" cy="324679"/>
          </a:xfrm>
          <a:prstGeom prst="rect">
            <a:avLst/>
          </a:prstGeom>
        </p:spPr>
      </p:pic>
      <p:pic>
        <p:nvPicPr>
          <p:cNvPr id="11" name="Picture 10"/>
          <p:cNvPicPr>
            <a:picLocks noChangeAspect="1"/>
          </p:cNvPicPr>
          <p:nvPr/>
        </p:nvPicPr>
        <p:blipFill>
          <a:blip r:embed="rId7"/>
          <a:stretch>
            <a:fillRect/>
          </a:stretch>
        </p:blipFill>
        <p:spPr>
          <a:xfrm>
            <a:off x="1538708" y="6063050"/>
            <a:ext cx="8701368" cy="269328"/>
          </a:xfrm>
          <a:prstGeom prst="rect">
            <a:avLst/>
          </a:prstGeom>
        </p:spPr>
      </p:pic>
    </p:spTree>
    <p:extLst>
      <p:ext uri="{BB962C8B-B14F-4D97-AF65-F5344CB8AC3E}">
        <p14:creationId xmlns:p14="http://schemas.microsoft.com/office/powerpoint/2010/main" val="401478087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112" y="154624"/>
            <a:ext cx="10515600" cy="1325563"/>
          </a:xfrm>
        </p:spPr>
        <p:txBody>
          <a:bodyPr/>
          <a:lstStyle/>
          <a:p>
            <a:r>
              <a:rPr lang="en-US" dirty="0" smtClean="0"/>
              <a:t>XML PIs as allocation gadgets</a:t>
            </a:r>
            <a:endParaRPr lang="en-US" dirty="0"/>
          </a:p>
        </p:txBody>
      </p:sp>
      <p:pic>
        <p:nvPicPr>
          <p:cNvPr id="4" name="Picture 3"/>
          <p:cNvPicPr>
            <a:picLocks noChangeAspect="1"/>
          </p:cNvPicPr>
          <p:nvPr/>
        </p:nvPicPr>
        <p:blipFill>
          <a:blip r:embed="rId3"/>
          <a:stretch>
            <a:fillRect/>
          </a:stretch>
        </p:blipFill>
        <p:spPr>
          <a:xfrm>
            <a:off x="3078757" y="1270021"/>
            <a:ext cx="5413842" cy="324679"/>
          </a:xfrm>
          <a:prstGeom prst="rect">
            <a:avLst/>
          </a:prstGeom>
        </p:spPr>
      </p:pic>
      <p:sp>
        <p:nvSpPr>
          <p:cNvPr id="5" name="Flowchart: Process 4"/>
          <p:cNvSpPr/>
          <p:nvPr/>
        </p:nvSpPr>
        <p:spPr>
          <a:xfrm>
            <a:off x="3292649" y="1270021"/>
            <a:ext cx="1143000" cy="324679"/>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Process 6"/>
          <p:cNvSpPr/>
          <p:nvPr/>
        </p:nvSpPr>
        <p:spPr>
          <a:xfrm>
            <a:off x="4497993" y="1270021"/>
            <a:ext cx="3754583" cy="324679"/>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3531949" y="1594700"/>
            <a:ext cx="623248" cy="307777"/>
          </a:xfrm>
          <a:prstGeom prst="rect">
            <a:avLst/>
          </a:prstGeom>
          <a:noFill/>
        </p:spPr>
        <p:txBody>
          <a:bodyPr wrap="none" rtlCol="0">
            <a:spAutoFit/>
          </a:bodyPr>
          <a:lstStyle/>
          <a:p>
            <a:r>
              <a:rPr lang="en-US" sz="1400" dirty="0" smtClean="0"/>
              <a:t>target</a:t>
            </a:r>
            <a:endParaRPr lang="en-US" sz="1400" dirty="0"/>
          </a:p>
        </p:txBody>
      </p:sp>
      <p:sp>
        <p:nvSpPr>
          <p:cNvPr id="9" name="TextBox 8"/>
          <p:cNvSpPr txBox="1"/>
          <p:nvPr/>
        </p:nvSpPr>
        <p:spPr>
          <a:xfrm>
            <a:off x="5814280" y="1594699"/>
            <a:ext cx="1045094" cy="307777"/>
          </a:xfrm>
          <a:prstGeom prst="rect">
            <a:avLst/>
          </a:prstGeom>
          <a:noFill/>
        </p:spPr>
        <p:txBody>
          <a:bodyPr wrap="none" rtlCol="0">
            <a:spAutoFit/>
          </a:bodyPr>
          <a:lstStyle/>
          <a:p>
            <a:r>
              <a:rPr lang="en-US" sz="1400" dirty="0" smtClean="0"/>
              <a:t>instructions</a:t>
            </a:r>
            <a:endParaRPr lang="en-US" sz="1400" dirty="0"/>
          </a:p>
        </p:txBody>
      </p:sp>
      <p:pic>
        <p:nvPicPr>
          <p:cNvPr id="19" name="Picture 18"/>
          <p:cNvPicPr>
            <a:picLocks noChangeAspect="1"/>
          </p:cNvPicPr>
          <p:nvPr/>
        </p:nvPicPr>
        <p:blipFill>
          <a:blip r:embed="rId4"/>
          <a:stretch>
            <a:fillRect/>
          </a:stretch>
        </p:blipFill>
        <p:spPr>
          <a:xfrm>
            <a:off x="3082914" y="2112083"/>
            <a:ext cx="5462731" cy="4367886"/>
          </a:xfrm>
          <a:prstGeom prst="rect">
            <a:avLst/>
          </a:prstGeom>
        </p:spPr>
      </p:pic>
      <p:grpSp>
        <p:nvGrpSpPr>
          <p:cNvPr id="18" name="Group 17"/>
          <p:cNvGrpSpPr/>
          <p:nvPr/>
        </p:nvGrpSpPr>
        <p:grpSpPr>
          <a:xfrm>
            <a:off x="3078757" y="2114664"/>
            <a:ext cx="5668470" cy="4365305"/>
            <a:chOff x="3292468" y="1947345"/>
            <a:chExt cx="5871279" cy="4753925"/>
          </a:xfrm>
        </p:grpSpPr>
        <p:pic>
          <p:nvPicPr>
            <p:cNvPr id="17" name="Picture 16"/>
            <p:cNvPicPr>
              <a:picLocks noChangeAspect="1"/>
            </p:cNvPicPr>
            <p:nvPr/>
          </p:nvPicPr>
          <p:blipFill>
            <a:blip r:embed="rId5"/>
            <a:stretch>
              <a:fillRect/>
            </a:stretch>
          </p:blipFill>
          <p:spPr>
            <a:xfrm>
              <a:off x="3292468" y="1947345"/>
              <a:ext cx="5561043" cy="4753925"/>
            </a:xfrm>
            <a:prstGeom prst="rect">
              <a:avLst/>
            </a:prstGeom>
          </p:spPr>
        </p:pic>
        <p:pic>
          <p:nvPicPr>
            <p:cNvPr id="15" name="Picture 14"/>
            <p:cNvPicPr>
              <a:picLocks noChangeAspect="1"/>
            </p:cNvPicPr>
            <p:nvPr/>
          </p:nvPicPr>
          <p:blipFill>
            <a:blip r:embed="rId6"/>
            <a:stretch>
              <a:fillRect/>
            </a:stretch>
          </p:blipFill>
          <p:spPr>
            <a:xfrm>
              <a:off x="6853812" y="2503798"/>
              <a:ext cx="2309935" cy="183571"/>
            </a:xfrm>
            <a:prstGeom prst="rect">
              <a:avLst/>
            </a:prstGeom>
          </p:spPr>
        </p:pic>
      </p:grpSp>
      <p:sp>
        <p:nvSpPr>
          <p:cNvPr id="14" name="Flowchart: Process 13"/>
          <p:cNvSpPr/>
          <p:nvPr/>
        </p:nvSpPr>
        <p:spPr>
          <a:xfrm>
            <a:off x="4109577" y="4503420"/>
            <a:ext cx="3891423" cy="234521"/>
          </a:xfrm>
          <a:prstGeom prst="flowChartProcess">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3793787" y="2616740"/>
            <a:ext cx="4931924" cy="155643"/>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3072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18"/>
                                        </p:tgtEl>
                                      </p:cBhvr>
                                    </p:animEffect>
                                    <p:anim calcmode="lin" valueType="num">
                                      <p:cBhvr>
                                        <p:cTn id="7" dur="1000"/>
                                        <p:tgtEl>
                                          <p:spTgt spid="18"/>
                                        </p:tgtEl>
                                        <p:attrNameLst>
                                          <p:attrName>ppt_x</p:attrName>
                                        </p:attrNameLst>
                                      </p:cBhvr>
                                      <p:tavLst>
                                        <p:tav tm="0">
                                          <p:val>
                                            <p:strVal val="ppt_x"/>
                                          </p:val>
                                        </p:tav>
                                        <p:tav tm="100000">
                                          <p:val>
                                            <p:strVal val="ppt_x"/>
                                          </p:val>
                                        </p:tav>
                                      </p:tavLst>
                                    </p:anim>
                                    <p:anim calcmode="lin" valueType="num">
                                      <p:cBhvr>
                                        <p:cTn id="8" dur="1000"/>
                                        <p:tgtEl>
                                          <p:spTgt spid="18"/>
                                        </p:tgtEl>
                                        <p:attrNameLst>
                                          <p:attrName>ppt_y</p:attrName>
                                        </p:attrNameLst>
                                      </p:cBhvr>
                                      <p:tavLst>
                                        <p:tav tm="0">
                                          <p:val>
                                            <p:strVal val="ppt_y"/>
                                          </p:val>
                                        </p:tav>
                                        <p:tav tm="100000">
                                          <p:val>
                                            <p:strVal val="ppt_y+.1"/>
                                          </p:val>
                                        </p:tav>
                                      </p:tavLst>
                                    </p:anim>
                                    <p:set>
                                      <p:cBhvr>
                                        <p:cTn id="9" dur="1" fill="hold">
                                          <p:stCondLst>
                                            <p:cond delay="999"/>
                                          </p:stCondLst>
                                        </p:cTn>
                                        <p:tgtEl>
                                          <p:spTgt spid="18"/>
                                        </p:tgtEl>
                                        <p:attrNameLst>
                                          <p:attrName>style.visibility</p:attrName>
                                        </p:attrNameLst>
                                      </p:cBhvr>
                                      <p:to>
                                        <p:strVal val="hidden"/>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3"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066596" y="581245"/>
            <a:ext cx="5312256" cy="5879805"/>
          </a:xfrm>
          <a:prstGeom prst="rect">
            <a:avLst/>
          </a:prstGeom>
        </p:spPr>
      </p:pic>
    </p:spTree>
    <p:extLst>
      <p:ext uri="{BB962C8B-B14F-4D97-AF65-F5344CB8AC3E}">
        <p14:creationId xmlns:p14="http://schemas.microsoft.com/office/powerpoint/2010/main" val="120678582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Targets and errors</a:t>
            </a:r>
            <a:endParaRPr lang="en-US" dirty="0"/>
          </a:p>
        </p:txBody>
      </p:sp>
      <p:pic>
        <p:nvPicPr>
          <p:cNvPr id="5" name="Picture 4"/>
          <p:cNvPicPr>
            <a:picLocks noChangeAspect="1"/>
          </p:cNvPicPr>
          <p:nvPr/>
        </p:nvPicPr>
        <p:blipFill>
          <a:blip r:embed="rId3"/>
          <a:stretch>
            <a:fillRect/>
          </a:stretch>
        </p:blipFill>
        <p:spPr>
          <a:xfrm>
            <a:off x="3621541" y="1690688"/>
            <a:ext cx="4948917" cy="4956810"/>
          </a:xfrm>
          <a:prstGeom prst="rect">
            <a:avLst/>
          </a:prstGeom>
        </p:spPr>
      </p:pic>
      <p:sp>
        <p:nvSpPr>
          <p:cNvPr id="6" name="Flowchart: Process 5"/>
          <p:cNvSpPr/>
          <p:nvPr/>
        </p:nvSpPr>
        <p:spPr>
          <a:xfrm>
            <a:off x="3741420" y="5661660"/>
            <a:ext cx="4716780" cy="601980"/>
          </a:xfrm>
          <a:prstGeom prst="flowChartProcess">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4079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76300" y="522605"/>
            <a:ext cx="10515600" cy="4351338"/>
          </a:xfrm>
        </p:spPr>
        <p:txBody>
          <a:bodyPr/>
          <a:lstStyle/>
          <a:p>
            <a:r>
              <a:rPr lang="en-US" i="1" dirty="0" err="1" smtClean="0"/>
              <a:t>xmlNsErr</a:t>
            </a:r>
            <a:r>
              <a:rPr lang="en-US" i="1" dirty="0" smtClean="0"/>
              <a:t>() </a:t>
            </a:r>
            <a:r>
              <a:rPr lang="en-US" dirty="0" smtClean="0"/>
              <a:t>internally calls </a:t>
            </a:r>
            <a:r>
              <a:rPr lang="en-US" i="1" dirty="0" smtClean="0"/>
              <a:t>__</a:t>
            </a:r>
            <a:r>
              <a:rPr lang="en-US" i="1" dirty="0" err="1" smtClean="0"/>
              <a:t>xmlRaiseError</a:t>
            </a:r>
            <a:r>
              <a:rPr lang="en-US" i="1" dirty="0" smtClean="0"/>
              <a:t>()</a:t>
            </a:r>
            <a:r>
              <a:rPr lang="en-US" dirty="0" smtClean="0"/>
              <a:t> which keeps track of the error and prints to screen</a:t>
            </a:r>
          </a:p>
          <a:p>
            <a:endParaRPr lang="en-US" dirty="0"/>
          </a:p>
        </p:txBody>
      </p:sp>
      <p:sp>
        <p:nvSpPr>
          <p:cNvPr id="4" name="Content Placeholder 2"/>
          <p:cNvSpPr txBox="1">
            <a:spLocks/>
          </p:cNvSpPr>
          <p:nvPr/>
        </p:nvSpPr>
        <p:spPr>
          <a:xfrm>
            <a:off x="1112520" y="1591619"/>
            <a:ext cx="9425940" cy="6584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smtClean="0"/>
              <a:t>&lt;?st:ylesheetaaaaaaaaaaaaaaaaaaaaaaaaaaaaaaaaaaaaaaaaaaaaaaaaaaaaaaaaaaaaaaaaaaaaaaaaaaaaaaaaaaaaaaaa </a:t>
            </a:r>
            <a:r>
              <a:rPr lang="en-US" sz="1800" dirty="0" err="1" smtClean="0"/>
              <a:t>bbbbbbbbbbbbbbbbbbbbbbbbbbbbbbbbb</a:t>
            </a:r>
            <a:r>
              <a:rPr lang="en-US" sz="1800" dirty="0" smtClean="0"/>
              <a:t>?&gt;</a:t>
            </a:r>
            <a:endParaRPr lang="en-US" sz="1800" dirty="0"/>
          </a:p>
        </p:txBody>
      </p:sp>
      <p:pic>
        <p:nvPicPr>
          <p:cNvPr id="5" name="Picture 4"/>
          <p:cNvPicPr>
            <a:picLocks noChangeAspect="1"/>
          </p:cNvPicPr>
          <p:nvPr/>
        </p:nvPicPr>
        <p:blipFill>
          <a:blip r:embed="rId2"/>
          <a:stretch>
            <a:fillRect/>
          </a:stretch>
        </p:blipFill>
        <p:spPr>
          <a:xfrm>
            <a:off x="1112520" y="2396309"/>
            <a:ext cx="10043160" cy="417331"/>
          </a:xfrm>
          <a:prstGeom prst="rect">
            <a:avLst/>
          </a:prstGeom>
        </p:spPr>
      </p:pic>
      <p:pic>
        <p:nvPicPr>
          <p:cNvPr id="6" name="Picture 5"/>
          <p:cNvPicPr>
            <a:picLocks noChangeAspect="1"/>
          </p:cNvPicPr>
          <p:nvPr/>
        </p:nvPicPr>
        <p:blipFill>
          <a:blip r:embed="rId3"/>
          <a:stretch>
            <a:fillRect/>
          </a:stretch>
        </p:blipFill>
        <p:spPr>
          <a:xfrm>
            <a:off x="3528520" y="3402661"/>
            <a:ext cx="4212940" cy="960120"/>
          </a:xfrm>
          <a:prstGeom prst="rect">
            <a:avLst/>
          </a:prstGeom>
        </p:spPr>
      </p:pic>
      <p:sp>
        <p:nvSpPr>
          <p:cNvPr id="7" name="TextBox 6"/>
          <p:cNvSpPr txBox="1"/>
          <p:nvPr/>
        </p:nvSpPr>
        <p:spPr>
          <a:xfrm>
            <a:off x="1821180" y="3033329"/>
            <a:ext cx="1915589" cy="369332"/>
          </a:xfrm>
          <a:prstGeom prst="rect">
            <a:avLst/>
          </a:prstGeom>
          <a:noFill/>
        </p:spPr>
        <p:txBody>
          <a:bodyPr wrap="none" rtlCol="0">
            <a:spAutoFit/>
          </a:bodyPr>
          <a:lstStyle/>
          <a:p>
            <a:r>
              <a:rPr lang="en-US" i="1" dirty="0" smtClean="0"/>
              <a:t>__</a:t>
            </a:r>
            <a:r>
              <a:rPr lang="en-US" i="1" dirty="0" err="1" smtClean="0"/>
              <a:t>xmlRaiseError</a:t>
            </a:r>
            <a:r>
              <a:rPr lang="en-US" i="1" dirty="0" smtClean="0"/>
              <a:t>()</a:t>
            </a:r>
            <a:r>
              <a:rPr lang="en-US" dirty="0" smtClean="0"/>
              <a:t>:</a:t>
            </a:r>
            <a:endParaRPr lang="en-US" dirty="0"/>
          </a:p>
        </p:txBody>
      </p:sp>
      <p:pic>
        <p:nvPicPr>
          <p:cNvPr id="8" name="Picture 7"/>
          <p:cNvPicPr>
            <a:picLocks noChangeAspect="1"/>
          </p:cNvPicPr>
          <p:nvPr/>
        </p:nvPicPr>
        <p:blipFill>
          <a:blip r:embed="rId4"/>
          <a:stretch>
            <a:fillRect/>
          </a:stretch>
        </p:blipFill>
        <p:spPr>
          <a:xfrm>
            <a:off x="3634545" y="4687344"/>
            <a:ext cx="4000889" cy="1760391"/>
          </a:xfrm>
          <a:prstGeom prst="rect">
            <a:avLst/>
          </a:prstGeom>
        </p:spPr>
      </p:pic>
      <p:sp>
        <p:nvSpPr>
          <p:cNvPr id="9" name="TextBox 8"/>
          <p:cNvSpPr txBox="1"/>
          <p:nvPr/>
        </p:nvSpPr>
        <p:spPr>
          <a:xfrm>
            <a:off x="8332373" y="4873943"/>
            <a:ext cx="3291840" cy="923330"/>
          </a:xfrm>
          <a:prstGeom prst="rect">
            <a:avLst/>
          </a:prstGeom>
          <a:noFill/>
        </p:spPr>
        <p:txBody>
          <a:bodyPr wrap="square" rtlCol="0">
            <a:spAutoFit/>
          </a:bodyPr>
          <a:lstStyle/>
          <a:p>
            <a:r>
              <a:rPr lang="en-US" i="1" dirty="0" err="1" smtClean="0"/>
              <a:t>xmlRaiseError</a:t>
            </a:r>
            <a:r>
              <a:rPr lang="en-US" i="1" dirty="0" smtClean="0"/>
              <a:t>()</a:t>
            </a:r>
            <a:r>
              <a:rPr lang="en-US" dirty="0" smtClean="0"/>
              <a:t> allows us to make allocations of arbitrary size by controlling the error message!</a:t>
            </a:r>
            <a:endParaRPr lang="en-US" dirty="0"/>
          </a:p>
        </p:txBody>
      </p:sp>
      <p:sp>
        <p:nvSpPr>
          <p:cNvPr id="10" name="Flowchart: Process 9"/>
          <p:cNvSpPr/>
          <p:nvPr/>
        </p:nvSpPr>
        <p:spPr>
          <a:xfrm>
            <a:off x="3736768" y="5243275"/>
            <a:ext cx="4004691" cy="219689"/>
          </a:xfrm>
          <a:prstGeom prst="flowChartProcess">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645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9" grpId="0"/>
      <p:bldP spid="10"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0761"/>
            <a:ext cx="10515600" cy="1325563"/>
          </a:xfrm>
        </p:spPr>
        <p:txBody>
          <a:bodyPr/>
          <a:lstStyle/>
          <a:p>
            <a:r>
              <a:rPr lang="en-US" dirty="0" smtClean="0"/>
              <a:t>Right placement for overflown chunk</a:t>
            </a:r>
            <a:endParaRPr lang="en-US" dirty="0"/>
          </a:p>
        </p:txBody>
      </p:sp>
      <p:sp>
        <p:nvSpPr>
          <p:cNvPr id="3" name="Content Placeholder 2"/>
          <p:cNvSpPr>
            <a:spLocks noGrp="1"/>
          </p:cNvSpPr>
          <p:nvPr>
            <p:ph idx="1"/>
          </p:nvPr>
        </p:nvSpPr>
        <p:spPr>
          <a:xfrm>
            <a:off x="838200" y="1322340"/>
            <a:ext cx="10515600" cy="4351338"/>
          </a:xfrm>
        </p:spPr>
        <p:txBody>
          <a:bodyPr/>
          <a:lstStyle/>
          <a:p>
            <a:pPr>
              <a:buFont typeface="Wingdings" panose="05000000000000000000" pitchFamily="2" charset="2"/>
              <a:buChar char="ü"/>
            </a:pPr>
            <a:r>
              <a:rPr lang="en-US" dirty="0" smtClean="0"/>
              <a:t>Needs to be allocated right next to a large chunk that we control</a:t>
            </a:r>
          </a:p>
          <a:p>
            <a:pPr>
              <a:buFont typeface="Wingdings" panose="05000000000000000000" pitchFamily="2" charset="2"/>
              <a:buChar char="ü"/>
            </a:pPr>
            <a:r>
              <a:rPr lang="en-US" dirty="0" smtClean="0"/>
              <a:t>Region </a:t>
            </a:r>
            <a:r>
              <a:rPr lang="en-US" dirty="0"/>
              <a:t>where overflown chunk </a:t>
            </a:r>
            <a:r>
              <a:rPr lang="en-US" dirty="0" smtClean="0"/>
              <a:t>will be </a:t>
            </a:r>
            <a:r>
              <a:rPr lang="en-US" dirty="0"/>
              <a:t>located </a:t>
            </a:r>
            <a:r>
              <a:rPr lang="en-US" dirty="0" smtClean="0"/>
              <a:t>has to </a:t>
            </a:r>
            <a:r>
              <a:rPr lang="en-US" dirty="0"/>
              <a:t>have enough room for the other large allocations </a:t>
            </a:r>
            <a:r>
              <a:rPr lang="en-US" dirty="0" smtClean="0"/>
              <a:t>needed by </a:t>
            </a:r>
            <a:r>
              <a:rPr lang="en-US" dirty="0"/>
              <a:t>the exploit</a:t>
            </a:r>
            <a:endParaRPr lang="en-US" dirty="0" smtClean="0"/>
          </a:p>
          <a:p>
            <a:pPr marL="0" indent="0">
              <a:buNone/>
            </a:pPr>
            <a:endParaRPr lang="en-US" dirty="0"/>
          </a:p>
        </p:txBody>
      </p:sp>
      <p:sp>
        <p:nvSpPr>
          <p:cNvPr id="4" name="Rectangle 3"/>
          <p:cNvSpPr/>
          <p:nvPr/>
        </p:nvSpPr>
        <p:spPr>
          <a:xfrm>
            <a:off x="7117303" y="2950945"/>
            <a:ext cx="1244750" cy="535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0x64 chunk</a:t>
            </a:r>
            <a:endParaRPr lang="en-US" dirty="0"/>
          </a:p>
        </p:txBody>
      </p:sp>
      <p:sp>
        <p:nvSpPr>
          <p:cNvPr id="5" name="Rectangle 4"/>
          <p:cNvSpPr/>
          <p:nvPr/>
        </p:nvSpPr>
        <p:spPr>
          <a:xfrm>
            <a:off x="2590800" y="2950945"/>
            <a:ext cx="4513283" cy="535921"/>
          </a:xfrm>
          <a:prstGeom prst="rect">
            <a:avLst/>
          </a:prstGeom>
          <a:solidFill>
            <a:srgbClr val="ED7D31">
              <a:alpha val="43137"/>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chemeClr val="tx1"/>
                </a:solidFill>
              </a:rPr>
              <a:t>Large chunk allocated using </a:t>
            </a:r>
            <a:r>
              <a:rPr lang="en-US" dirty="0" err="1" smtClean="0">
                <a:solidFill>
                  <a:schemeClr val="tx1"/>
                </a:solidFill>
              </a:rPr>
              <a:t>xmlRaiseError</a:t>
            </a:r>
            <a:endParaRPr lang="en-US" dirty="0">
              <a:solidFill>
                <a:schemeClr val="tx1"/>
              </a:solidFill>
            </a:endParaRPr>
          </a:p>
        </p:txBody>
      </p:sp>
      <p:sp>
        <p:nvSpPr>
          <p:cNvPr id="8" name="TextBox 7"/>
          <p:cNvSpPr txBox="1"/>
          <p:nvPr/>
        </p:nvSpPr>
        <p:spPr>
          <a:xfrm>
            <a:off x="3339257" y="3635251"/>
            <a:ext cx="4681282" cy="369332"/>
          </a:xfrm>
          <a:prstGeom prst="rect">
            <a:avLst/>
          </a:prstGeom>
          <a:noFill/>
        </p:spPr>
        <p:txBody>
          <a:bodyPr wrap="none" rtlCol="0">
            <a:spAutoFit/>
          </a:bodyPr>
          <a:lstStyle/>
          <a:p>
            <a:r>
              <a:rPr lang="en-US" dirty="0" smtClean="0"/>
              <a:t>0x64 was allocated automatically by </a:t>
            </a:r>
            <a:r>
              <a:rPr lang="en-US" dirty="0" err="1" smtClean="0"/>
              <a:t>xmlParsePI</a:t>
            </a:r>
            <a:r>
              <a:rPr lang="en-US" dirty="0" smtClean="0"/>
              <a:t> </a:t>
            </a:r>
            <a:endParaRPr lang="en-US" dirty="0"/>
          </a:p>
        </p:txBody>
      </p:sp>
      <p:sp>
        <p:nvSpPr>
          <p:cNvPr id="11" name="TextBox 10"/>
          <p:cNvSpPr txBox="1"/>
          <p:nvPr/>
        </p:nvSpPr>
        <p:spPr>
          <a:xfrm>
            <a:off x="2846370" y="4793652"/>
            <a:ext cx="5251236" cy="369332"/>
          </a:xfrm>
          <a:prstGeom prst="rect">
            <a:avLst/>
          </a:prstGeom>
          <a:noFill/>
        </p:spPr>
        <p:txBody>
          <a:bodyPr wrap="square" rtlCol="0">
            <a:spAutoFit/>
          </a:bodyPr>
          <a:lstStyle/>
          <a:p>
            <a:r>
              <a:rPr lang="en-US" dirty="0" smtClean="0"/>
              <a:t>Both chunks are freed by libxml2 when parsing is done</a:t>
            </a:r>
            <a:endParaRPr lang="en-US" dirty="0"/>
          </a:p>
        </p:txBody>
      </p:sp>
      <p:sp>
        <p:nvSpPr>
          <p:cNvPr id="15" name="Rectangle 14"/>
          <p:cNvSpPr/>
          <p:nvPr/>
        </p:nvSpPr>
        <p:spPr>
          <a:xfrm>
            <a:off x="7130523" y="4105468"/>
            <a:ext cx="1244750" cy="53592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0x64 chunk</a:t>
            </a:r>
            <a:endParaRPr lang="en-US" dirty="0">
              <a:solidFill>
                <a:schemeClr val="tx1"/>
              </a:solidFill>
            </a:endParaRPr>
          </a:p>
        </p:txBody>
      </p:sp>
      <p:sp>
        <p:nvSpPr>
          <p:cNvPr id="16" name="Rectangle 15"/>
          <p:cNvSpPr/>
          <p:nvPr/>
        </p:nvSpPr>
        <p:spPr>
          <a:xfrm>
            <a:off x="2604020" y="4105468"/>
            <a:ext cx="4513283" cy="535921"/>
          </a:xfrm>
          <a:prstGeom prst="rect">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chemeClr val="tx1"/>
                </a:solidFill>
              </a:rPr>
              <a:t>Large chunk allocated using </a:t>
            </a:r>
            <a:r>
              <a:rPr lang="en-US" dirty="0" err="1" smtClean="0">
                <a:solidFill>
                  <a:schemeClr val="tx1"/>
                </a:solidFill>
              </a:rPr>
              <a:t>xmlRaiseError</a:t>
            </a:r>
            <a:endParaRPr lang="en-US" dirty="0">
              <a:solidFill>
                <a:schemeClr val="tx1"/>
              </a:solidFill>
            </a:endParaRPr>
          </a:p>
        </p:txBody>
      </p:sp>
      <p:sp>
        <p:nvSpPr>
          <p:cNvPr id="17" name="Rectangle 16"/>
          <p:cNvSpPr/>
          <p:nvPr/>
        </p:nvSpPr>
        <p:spPr>
          <a:xfrm>
            <a:off x="7117303" y="5315247"/>
            <a:ext cx="1244750" cy="535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0x64 </a:t>
            </a:r>
            <a:r>
              <a:rPr lang="en-US" dirty="0" err="1" smtClean="0"/>
              <a:t>ochunk</a:t>
            </a:r>
            <a:endParaRPr lang="en-US" dirty="0"/>
          </a:p>
        </p:txBody>
      </p:sp>
      <p:sp>
        <p:nvSpPr>
          <p:cNvPr id="18" name="Rectangle 17"/>
          <p:cNvSpPr/>
          <p:nvPr/>
        </p:nvSpPr>
        <p:spPr>
          <a:xfrm>
            <a:off x="2590800" y="5315247"/>
            <a:ext cx="4513283" cy="535921"/>
          </a:xfrm>
          <a:prstGeom prst="rect">
            <a:avLst/>
          </a:prstGeom>
          <a:solidFill>
            <a:srgbClr val="ED7D31">
              <a:alpha val="43137"/>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chemeClr val="tx1"/>
                </a:solidFill>
              </a:rPr>
              <a:t>Large chunk allocated using </a:t>
            </a:r>
            <a:r>
              <a:rPr lang="en-US" dirty="0" err="1" smtClean="0">
                <a:solidFill>
                  <a:schemeClr val="tx1"/>
                </a:solidFill>
              </a:rPr>
              <a:t>xmlRaiseError</a:t>
            </a:r>
            <a:endParaRPr lang="en-US" dirty="0">
              <a:solidFill>
                <a:schemeClr val="tx1"/>
              </a:solidFill>
            </a:endParaRPr>
          </a:p>
        </p:txBody>
      </p:sp>
      <p:sp>
        <p:nvSpPr>
          <p:cNvPr id="19" name="TextBox 18"/>
          <p:cNvSpPr txBox="1"/>
          <p:nvPr/>
        </p:nvSpPr>
        <p:spPr>
          <a:xfrm>
            <a:off x="3339257" y="5999553"/>
            <a:ext cx="4326954" cy="369332"/>
          </a:xfrm>
          <a:prstGeom prst="rect">
            <a:avLst/>
          </a:prstGeom>
          <a:noFill/>
        </p:spPr>
        <p:txBody>
          <a:bodyPr wrap="none" rtlCol="0">
            <a:spAutoFit/>
          </a:bodyPr>
          <a:lstStyle/>
          <a:p>
            <a:r>
              <a:rPr lang="en-US" dirty="0" smtClean="0"/>
              <a:t>Our overflown chunk will be allocated there</a:t>
            </a:r>
            <a:endParaRPr lang="en-US" dirty="0"/>
          </a:p>
        </p:txBody>
      </p:sp>
    </p:spTree>
    <p:extLst>
      <p:ext uri="{BB962C8B-B14F-4D97-AF65-F5344CB8AC3E}">
        <p14:creationId xmlns:p14="http://schemas.microsoft.com/office/powerpoint/2010/main" val="3610724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8" grpId="0"/>
      <p:bldP spid="11" grpId="0"/>
      <p:bldP spid="15" grpId="0" animBg="1"/>
      <p:bldP spid="16" grpId="0" animBg="1"/>
      <p:bldP spid="17" grpId="0" animBg="1"/>
      <p:bldP spid="18" grpId="0" animBg="1"/>
      <p:bldP spid="1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Unlink hardening bypass</a:t>
            </a:r>
            <a:endParaRPr lang="en-US" dirty="0"/>
          </a:p>
        </p:txBody>
      </p:sp>
      <p:pic>
        <p:nvPicPr>
          <p:cNvPr id="4" name="Content Placeholder 3"/>
          <p:cNvPicPr>
            <a:picLocks noGrp="1" noChangeAspect="1"/>
          </p:cNvPicPr>
          <p:nvPr>
            <p:ph idx="1"/>
          </p:nvPr>
        </p:nvPicPr>
        <p:blipFill rotWithShape="1">
          <a:blip r:embed="rId2"/>
          <a:srcRect l="882"/>
          <a:stretch/>
        </p:blipFill>
        <p:spPr>
          <a:xfrm>
            <a:off x="1242059" y="2139156"/>
            <a:ext cx="6212205" cy="3495675"/>
          </a:xfrm>
          <a:prstGeom prst="rect">
            <a:avLst/>
          </a:prstGeom>
        </p:spPr>
      </p:pic>
      <p:sp>
        <p:nvSpPr>
          <p:cNvPr id="5" name="TextBox 4"/>
          <p:cNvSpPr txBox="1"/>
          <p:nvPr/>
        </p:nvSpPr>
        <p:spPr>
          <a:xfrm>
            <a:off x="7551420" y="2529840"/>
            <a:ext cx="4312919" cy="2031325"/>
          </a:xfrm>
          <a:prstGeom prst="rect">
            <a:avLst/>
          </a:prstGeom>
          <a:noFill/>
        </p:spPr>
        <p:txBody>
          <a:bodyPr wrap="square" rtlCol="0">
            <a:spAutoFit/>
          </a:bodyPr>
          <a:lstStyle/>
          <a:p>
            <a:pPr marL="285750" indent="-285750">
              <a:buFont typeface="Arial" panose="020B0604020202020204" pitchFamily="34" charset="0"/>
              <a:buChar char="•"/>
            </a:pPr>
            <a:r>
              <a:rPr lang="en-US" dirty="0" smtClean="0"/>
              <a:t>Need to bypass </a:t>
            </a:r>
            <a:r>
              <a:rPr lang="en-US" i="1" dirty="0" smtClean="0"/>
              <a:t>corrupted size vs </a:t>
            </a:r>
            <a:r>
              <a:rPr lang="en-US" i="1" dirty="0" err="1" smtClean="0"/>
              <a:t>prev</a:t>
            </a:r>
            <a:r>
              <a:rPr lang="en-US" i="1" dirty="0" smtClean="0"/>
              <a:t> size</a:t>
            </a:r>
            <a:r>
              <a:rPr lang="en-US" dirty="0" smtClean="0"/>
              <a:t> check </a:t>
            </a:r>
          </a:p>
          <a:p>
            <a:pPr marL="285750" indent="-285750">
              <a:buFont typeface="Arial" panose="020B0604020202020204" pitchFamily="34" charset="0"/>
              <a:buChar char="•"/>
            </a:pPr>
            <a:r>
              <a:rPr lang="en-US" dirty="0" smtClean="0"/>
              <a:t>Need to bypass </a:t>
            </a:r>
            <a:r>
              <a:rPr lang="en-US" i="1" dirty="0" smtClean="0"/>
              <a:t>corrupted double-linked list</a:t>
            </a:r>
            <a:r>
              <a:rPr lang="en-US" dirty="0" smtClean="0"/>
              <a:t> check</a:t>
            </a:r>
          </a:p>
          <a:p>
            <a:pPr marL="285750" indent="-285750">
              <a:buFont typeface="Arial" panose="020B0604020202020204" pitchFamily="34" charset="0"/>
              <a:buChar char="•"/>
            </a:pPr>
            <a:r>
              <a:rPr lang="en-US" i="1" dirty="0" smtClean="0"/>
              <a:t>Corrupted double-linked list (not small)</a:t>
            </a:r>
            <a:r>
              <a:rPr lang="en-US" dirty="0" smtClean="0"/>
              <a:t> does not causes trouble since it does not apply to small bins.  </a:t>
            </a:r>
            <a:endParaRPr lang="en-US" dirty="0"/>
          </a:p>
        </p:txBody>
      </p:sp>
    </p:spTree>
    <p:extLst>
      <p:ext uri="{BB962C8B-B14F-4D97-AF65-F5344CB8AC3E}">
        <p14:creationId xmlns:p14="http://schemas.microsoft.com/office/powerpoint/2010/main" val="3863543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882" b="74873"/>
          <a:stretch/>
        </p:blipFill>
        <p:spPr>
          <a:xfrm>
            <a:off x="2526351" y="1059604"/>
            <a:ext cx="6212205" cy="878364"/>
          </a:xfrm>
          <a:prstGeom prst="rect">
            <a:avLst/>
          </a:prstGeom>
        </p:spPr>
      </p:pic>
      <p:sp>
        <p:nvSpPr>
          <p:cNvPr id="3" name="Rectangle 2"/>
          <p:cNvSpPr/>
          <p:nvPr/>
        </p:nvSpPr>
        <p:spPr>
          <a:xfrm>
            <a:off x="1127758" y="2283314"/>
            <a:ext cx="9646921" cy="923330"/>
          </a:xfrm>
          <a:prstGeom prst="rect">
            <a:avLst/>
          </a:prstGeom>
        </p:spPr>
        <p:txBody>
          <a:bodyPr wrap="square">
            <a:spAutoFit/>
          </a:bodyPr>
          <a:lstStyle/>
          <a:p>
            <a:r>
              <a:rPr lang="en-US" i="1" dirty="0" smtClean="0"/>
              <a:t>corrupted size vs </a:t>
            </a:r>
            <a:r>
              <a:rPr lang="en-US" i="1" dirty="0" err="1" smtClean="0"/>
              <a:t>prev</a:t>
            </a:r>
            <a:r>
              <a:rPr lang="en-US" i="1" dirty="0" smtClean="0"/>
              <a:t> size </a:t>
            </a:r>
            <a:r>
              <a:rPr lang="en-US" dirty="0" smtClean="0"/>
              <a:t>can be easily bypassed since </a:t>
            </a:r>
            <a:r>
              <a:rPr lang="en-US" dirty="0"/>
              <a:t>t</a:t>
            </a:r>
            <a:r>
              <a:rPr lang="en-US" dirty="0" smtClean="0"/>
              <a:t>he </a:t>
            </a:r>
            <a:r>
              <a:rPr lang="en-US" i="1" dirty="0" err="1" smtClean="0"/>
              <a:t>prev_size</a:t>
            </a:r>
            <a:r>
              <a:rPr lang="en-US" dirty="0" smtClean="0"/>
              <a:t> is retrieved from the last four bytes of the previous chunk which are under our control so we can easily set this bytes to the base64 representation that once decoded matches the real size of (0x64)</a:t>
            </a:r>
            <a:endParaRPr lang="en-US" dirty="0"/>
          </a:p>
        </p:txBody>
      </p:sp>
      <p:pic>
        <p:nvPicPr>
          <p:cNvPr id="8" name="Picture 7"/>
          <p:cNvPicPr>
            <a:picLocks noChangeAspect="1"/>
          </p:cNvPicPr>
          <p:nvPr/>
        </p:nvPicPr>
        <p:blipFill rotWithShape="1">
          <a:blip r:embed="rId3"/>
          <a:srcRect b="50642"/>
          <a:stretch/>
        </p:blipFill>
        <p:spPr>
          <a:xfrm>
            <a:off x="3163880" y="3551990"/>
            <a:ext cx="5574676" cy="2785077"/>
          </a:xfrm>
          <a:prstGeom prst="rect">
            <a:avLst/>
          </a:prstGeom>
        </p:spPr>
      </p:pic>
    </p:spTree>
    <p:extLst>
      <p:ext uri="{BB962C8B-B14F-4D97-AF65-F5344CB8AC3E}">
        <p14:creationId xmlns:p14="http://schemas.microsoft.com/office/powerpoint/2010/main" val="299332060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882" t="15318" b="50023"/>
          <a:stretch/>
        </p:blipFill>
        <p:spPr>
          <a:xfrm>
            <a:off x="2697479" y="845821"/>
            <a:ext cx="6212205" cy="1211580"/>
          </a:xfrm>
          <a:prstGeom prst="rect">
            <a:avLst/>
          </a:prstGeom>
        </p:spPr>
      </p:pic>
      <p:sp>
        <p:nvSpPr>
          <p:cNvPr id="6" name="Rectangle 5"/>
          <p:cNvSpPr/>
          <p:nvPr/>
        </p:nvSpPr>
        <p:spPr>
          <a:xfrm>
            <a:off x="2804160" y="2971800"/>
            <a:ext cx="1501140" cy="868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BK</a:t>
            </a:r>
            <a:endParaRPr lang="en-US" dirty="0"/>
          </a:p>
        </p:txBody>
      </p:sp>
      <p:sp>
        <p:nvSpPr>
          <p:cNvPr id="7" name="Rectangle 6"/>
          <p:cNvSpPr/>
          <p:nvPr/>
        </p:nvSpPr>
        <p:spPr>
          <a:xfrm>
            <a:off x="5257800" y="2971800"/>
            <a:ext cx="1501140" cy="868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8" name="Rectangle 7"/>
          <p:cNvSpPr/>
          <p:nvPr/>
        </p:nvSpPr>
        <p:spPr>
          <a:xfrm>
            <a:off x="7711440" y="2971800"/>
            <a:ext cx="1501140" cy="868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FD</a:t>
            </a:r>
            <a:endParaRPr lang="en-US" dirty="0"/>
          </a:p>
        </p:txBody>
      </p:sp>
      <p:sp>
        <p:nvSpPr>
          <p:cNvPr id="13" name="TextBox 12"/>
          <p:cNvSpPr txBox="1"/>
          <p:nvPr/>
        </p:nvSpPr>
        <p:spPr>
          <a:xfrm>
            <a:off x="1661160" y="2362438"/>
            <a:ext cx="3167662" cy="369332"/>
          </a:xfrm>
          <a:prstGeom prst="rect">
            <a:avLst/>
          </a:prstGeom>
          <a:noFill/>
        </p:spPr>
        <p:txBody>
          <a:bodyPr wrap="none" rtlCol="0">
            <a:spAutoFit/>
          </a:bodyPr>
          <a:lstStyle/>
          <a:p>
            <a:r>
              <a:rPr lang="en-US" dirty="0" smtClean="0"/>
              <a:t>Legitimate bin double linked list</a:t>
            </a:r>
            <a:endParaRPr lang="en-US" dirty="0"/>
          </a:p>
        </p:txBody>
      </p:sp>
      <p:cxnSp>
        <p:nvCxnSpPr>
          <p:cNvPr id="15" name="Straight Arrow Connector 14"/>
          <p:cNvCxnSpPr/>
          <p:nvPr/>
        </p:nvCxnSpPr>
        <p:spPr>
          <a:xfrm>
            <a:off x="4305300" y="3185160"/>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6758940" y="3185160"/>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4305300" y="3589020"/>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6758940" y="3589020"/>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4030980" y="4968239"/>
            <a:ext cx="1501140" cy="8686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P</a:t>
            </a:r>
            <a:endParaRPr lang="en-US" dirty="0"/>
          </a:p>
        </p:txBody>
      </p:sp>
      <p:sp>
        <p:nvSpPr>
          <p:cNvPr id="24" name="Rectangle 23"/>
          <p:cNvSpPr/>
          <p:nvPr/>
        </p:nvSpPr>
        <p:spPr>
          <a:xfrm>
            <a:off x="6484620" y="4968239"/>
            <a:ext cx="1501140" cy="86868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FD</a:t>
            </a:r>
            <a:endParaRPr lang="en-US" dirty="0"/>
          </a:p>
        </p:txBody>
      </p:sp>
      <p:cxnSp>
        <p:nvCxnSpPr>
          <p:cNvPr id="26" name="Straight Arrow Connector 25"/>
          <p:cNvCxnSpPr/>
          <p:nvPr/>
        </p:nvCxnSpPr>
        <p:spPr>
          <a:xfrm flipV="1">
            <a:off x="5532120" y="5181599"/>
            <a:ext cx="100584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H="1">
            <a:off x="5920740" y="5585459"/>
            <a:ext cx="563880" cy="8915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1851660" y="3589020"/>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9212580" y="3185160"/>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7985760" y="5181599"/>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3467100" y="5585458"/>
            <a:ext cx="563880" cy="8915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1729740" y="4408170"/>
            <a:ext cx="4915961" cy="369332"/>
          </a:xfrm>
          <a:prstGeom prst="rect">
            <a:avLst/>
          </a:prstGeom>
          <a:noFill/>
        </p:spPr>
        <p:txBody>
          <a:bodyPr wrap="none" rtlCol="0">
            <a:spAutoFit/>
          </a:bodyPr>
          <a:lstStyle/>
          <a:p>
            <a:r>
              <a:rPr lang="en-US" dirty="0" smtClean="0"/>
              <a:t>Our case (corrupted since P is from a </a:t>
            </a:r>
            <a:r>
              <a:rPr lang="en-US" dirty="0" err="1" smtClean="0"/>
              <a:t>tcache</a:t>
            </a:r>
            <a:r>
              <a:rPr lang="en-US" dirty="0" smtClean="0"/>
              <a:t> entry)</a:t>
            </a:r>
            <a:endParaRPr lang="en-US" dirty="0"/>
          </a:p>
        </p:txBody>
      </p:sp>
    </p:spTree>
    <p:extLst>
      <p:ext uri="{BB962C8B-B14F-4D97-AF65-F5344CB8AC3E}">
        <p14:creationId xmlns:p14="http://schemas.microsoft.com/office/powerpoint/2010/main" val="154008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3" grpId="0"/>
      <p:bldP spid="23" grpId="0" animBg="1"/>
      <p:bldP spid="24" grpId="0" animBg="1"/>
      <p:bldP spid="4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Coordinated Vulnerability Disclosure</a:t>
            </a:r>
            <a:endParaRPr lang="en-US" dirty="0"/>
          </a:p>
        </p:txBody>
      </p:sp>
      <p:sp>
        <p:nvSpPr>
          <p:cNvPr id="3" name="Content Placeholder 2"/>
          <p:cNvSpPr>
            <a:spLocks noGrp="1"/>
          </p:cNvSpPr>
          <p:nvPr>
            <p:ph idx="1"/>
          </p:nvPr>
        </p:nvSpPr>
        <p:spPr/>
        <p:txBody>
          <a:bodyPr>
            <a:normAutofit/>
          </a:bodyPr>
          <a:lstStyle/>
          <a:p>
            <a:r>
              <a:rPr lang="en-US" dirty="0" smtClean="0"/>
              <a:t>CVE-2019-11171</a:t>
            </a:r>
          </a:p>
          <a:p>
            <a:r>
              <a:rPr lang="en-US" dirty="0" smtClean="0"/>
              <a:t>Under </a:t>
            </a:r>
            <a:r>
              <a:rPr lang="en-US" dirty="0"/>
              <a:t>Coordinated Disclosure, the general practice is initially to disclose information about a vulnerability only to those whose assistance is needed to mitigate the vulnerability. </a:t>
            </a:r>
            <a:endParaRPr lang="en-US" dirty="0" smtClean="0"/>
          </a:p>
          <a:p>
            <a:r>
              <a:rPr lang="en-US" dirty="0" smtClean="0"/>
              <a:t>Disclosing </a:t>
            </a:r>
            <a:r>
              <a:rPr lang="en-US" dirty="0"/>
              <a:t>the vulnerability to others could increase the risk that information will leak, allowing bad actors to exploit the vulnerability. </a:t>
            </a:r>
            <a:endParaRPr lang="en-US" dirty="0" smtClean="0"/>
          </a:p>
          <a:p>
            <a:r>
              <a:rPr lang="en-US" dirty="0" smtClean="0"/>
              <a:t>Intel supports and encourages </a:t>
            </a:r>
            <a:r>
              <a:rPr lang="en-US" dirty="0"/>
              <a:t>C</a:t>
            </a:r>
            <a:r>
              <a:rPr lang="en-US" dirty="0" smtClean="0"/>
              <a:t>oordinated </a:t>
            </a:r>
            <a:r>
              <a:rPr lang="en-US" dirty="0"/>
              <a:t>D</a:t>
            </a:r>
            <a:r>
              <a:rPr lang="en-US" dirty="0" smtClean="0"/>
              <a:t>isclosure practice.</a:t>
            </a:r>
            <a:endParaRPr lang="en-US" dirty="0"/>
          </a:p>
        </p:txBody>
      </p:sp>
    </p:spTree>
    <p:extLst>
      <p:ext uri="{BB962C8B-B14F-4D97-AF65-F5344CB8AC3E}">
        <p14:creationId xmlns:p14="http://schemas.microsoft.com/office/powerpoint/2010/main" val="34472086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882" t="15318" b="50023"/>
          <a:stretch/>
        </p:blipFill>
        <p:spPr>
          <a:xfrm>
            <a:off x="2613659" y="541020"/>
            <a:ext cx="6212205" cy="1211580"/>
          </a:xfrm>
          <a:prstGeom prst="rect">
            <a:avLst/>
          </a:prstGeom>
        </p:spPr>
      </p:pic>
      <p:sp>
        <p:nvSpPr>
          <p:cNvPr id="20" name="Rectangle 19"/>
          <p:cNvSpPr/>
          <p:nvPr/>
        </p:nvSpPr>
        <p:spPr>
          <a:xfrm>
            <a:off x="3688080" y="2005872"/>
            <a:ext cx="1501140" cy="8686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P</a:t>
            </a:r>
            <a:endParaRPr lang="en-US" dirty="0"/>
          </a:p>
        </p:txBody>
      </p:sp>
      <p:sp>
        <p:nvSpPr>
          <p:cNvPr id="21" name="Rectangle 20"/>
          <p:cNvSpPr/>
          <p:nvPr/>
        </p:nvSpPr>
        <p:spPr>
          <a:xfrm>
            <a:off x="6141720" y="2005872"/>
            <a:ext cx="1501140" cy="86868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FD</a:t>
            </a:r>
            <a:endParaRPr lang="en-US" dirty="0"/>
          </a:p>
        </p:txBody>
      </p:sp>
      <p:cxnSp>
        <p:nvCxnSpPr>
          <p:cNvPr id="22" name="Straight Arrow Connector 21"/>
          <p:cNvCxnSpPr/>
          <p:nvPr/>
        </p:nvCxnSpPr>
        <p:spPr>
          <a:xfrm flipV="1">
            <a:off x="5189220" y="2219232"/>
            <a:ext cx="100584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5577840" y="2623092"/>
            <a:ext cx="563880" cy="8915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642860" y="2219232"/>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a:off x="3124200" y="2623091"/>
            <a:ext cx="563880" cy="8915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1114287" y="3745043"/>
            <a:ext cx="10054866" cy="1200329"/>
          </a:xfrm>
          <a:prstGeom prst="rect">
            <a:avLst/>
          </a:prstGeom>
        </p:spPr>
        <p:txBody>
          <a:bodyPr wrap="square">
            <a:spAutoFit/>
          </a:bodyPr>
          <a:lstStyle/>
          <a:p>
            <a:r>
              <a:rPr lang="en-US" dirty="0" smtClean="0"/>
              <a:t>The key to bypass the </a:t>
            </a:r>
            <a:r>
              <a:rPr lang="en-US" i="1" dirty="0" smtClean="0"/>
              <a:t>corrupted double-linked list</a:t>
            </a:r>
            <a:r>
              <a:rPr lang="en-US" dirty="0" smtClean="0"/>
              <a:t>  is to realize that the BK pointer of the P </a:t>
            </a:r>
            <a:r>
              <a:rPr lang="en-US" dirty="0" err="1" smtClean="0"/>
              <a:t>t_cache</a:t>
            </a:r>
            <a:r>
              <a:rPr lang="en-US" dirty="0" smtClean="0"/>
              <a:t> chunk is still under our control even if we do not have an User after Free situation in this case. When P is freed only the first 4 bytes of user data corresponding to FD pointer will be overwritten. The next 4 bytes corresponding to BK pointer are left intact.</a:t>
            </a:r>
            <a:endParaRPr lang="en-US" dirty="0"/>
          </a:p>
        </p:txBody>
      </p:sp>
      <p:sp>
        <p:nvSpPr>
          <p:cNvPr id="31" name="Rectangle 30"/>
          <p:cNvSpPr/>
          <p:nvPr/>
        </p:nvSpPr>
        <p:spPr>
          <a:xfrm>
            <a:off x="4947284" y="5175782"/>
            <a:ext cx="1501140" cy="8686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P</a:t>
            </a:r>
            <a:endParaRPr lang="en-US" dirty="0"/>
          </a:p>
        </p:txBody>
      </p:sp>
      <p:sp>
        <p:nvSpPr>
          <p:cNvPr id="32" name="Rectangle 31"/>
          <p:cNvSpPr/>
          <p:nvPr/>
        </p:nvSpPr>
        <p:spPr>
          <a:xfrm>
            <a:off x="7400924" y="5175782"/>
            <a:ext cx="1501140" cy="86868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FD</a:t>
            </a:r>
            <a:endParaRPr lang="en-US" dirty="0"/>
          </a:p>
        </p:txBody>
      </p:sp>
      <p:cxnSp>
        <p:nvCxnSpPr>
          <p:cNvPr id="33" name="Straight Arrow Connector 32"/>
          <p:cNvCxnSpPr/>
          <p:nvPr/>
        </p:nvCxnSpPr>
        <p:spPr>
          <a:xfrm flipV="1">
            <a:off x="6448424" y="5389142"/>
            <a:ext cx="952500"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a:off x="6837044" y="5793002"/>
            <a:ext cx="563880" cy="8915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8902064" y="5389142"/>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2493644" y="5175782"/>
            <a:ext cx="1501140" cy="868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BK</a:t>
            </a:r>
            <a:endParaRPr lang="en-US" dirty="0"/>
          </a:p>
        </p:txBody>
      </p:sp>
      <p:cxnSp>
        <p:nvCxnSpPr>
          <p:cNvPr id="43" name="Straight Arrow Connector 42"/>
          <p:cNvCxnSpPr/>
          <p:nvPr/>
        </p:nvCxnSpPr>
        <p:spPr>
          <a:xfrm>
            <a:off x="3994784" y="5389142"/>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H="1">
            <a:off x="3994784" y="5869202"/>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287900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023484" y="984782"/>
            <a:ext cx="1501140" cy="8686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P</a:t>
            </a:r>
            <a:endParaRPr lang="en-US" dirty="0"/>
          </a:p>
        </p:txBody>
      </p:sp>
      <p:sp>
        <p:nvSpPr>
          <p:cNvPr id="5" name="Rectangle 4"/>
          <p:cNvSpPr/>
          <p:nvPr/>
        </p:nvSpPr>
        <p:spPr>
          <a:xfrm>
            <a:off x="7477124" y="984782"/>
            <a:ext cx="1501140" cy="86868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FD</a:t>
            </a:r>
            <a:endParaRPr lang="en-US" dirty="0"/>
          </a:p>
        </p:txBody>
      </p:sp>
      <p:cxnSp>
        <p:nvCxnSpPr>
          <p:cNvPr id="6" name="Straight Arrow Connector 5"/>
          <p:cNvCxnSpPr/>
          <p:nvPr/>
        </p:nvCxnSpPr>
        <p:spPr>
          <a:xfrm flipV="1">
            <a:off x="6524624" y="1198142"/>
            <a:ext cx="952500"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H="1">
            <a:off x="6913244" y="1602002"/>
            <a:ext cx="563880" cy="8915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8978264" y="1198142"/>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2569844" y="984782"/>
            <a:ext cx="1501140" cy="868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BK</a:t>
            </a:r>
            <a:endParaRPr lang="en-US" dirty="0"/>
          </a:p>
        </p:txBody>
      </p:sp>
      <p:cxnSp>
        <p:nvCxnSpPr>
          <p:cNvPr id="10" name="Straight Arrow Connector 9"/>
          <p:cNvCxnSpPr/>
          <p:nvPr/>
        </p:nvCxnSpPr>
        <p:spPr>
          <a:xfrm>
            <a:off x="4070984" y="1198142"/>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4070984" y="1678202"/>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497191" y="2857421"/>
            <a:ext cx="10054866" cy="923330"/>
          </a:xfrm>
          <a:prstGeom prst="rect">
            <a:avLst/>
          </a:prstGeom>
        </p:spPr>
        <p:txBody>
          <a:bodyPr wrap="square">
            <a:spAutoFit/>
          </a:bodyPr>
          <a:lstStyle/>
          <a:p>
            <a:r>
              <a:rPr lang="en-US" dirty="0" smtClean="0"/>
              <a:t>We can not control the FD pointer, however, it is already pointing to a valid </a:t>
            </a:r>
            <a:r>
              <a:rPr lang="en-US" dirty="0" err="1" smtClean="0"/>
              <a:t>t_cache</a:t>
            </a:r>
            <a:r>
              <a:rPr lang="en-US" dirty="0" smtClean="0"/>
              <a:t> chunk. As we mentioned earlier, we can make the valid </a:t>
            </a:r>
            <a:r>
              <a:rPr lang="en-US" dirty="0" err="1" smtClean="0"/>
              <a:t>t_cache</a:t>
            </a:r>
            <a:r>
              <a:rPr lang="en-US" dirty="0" smtClean="0"/>
              <a:t> chunk to point back to us! We just need to manipulate the heap layout such that P and FD are both our allocations and they are freed one after another.</a:t>
            </a:r>
            <a:endParaRPr lang="en-US" dirty="0"/>
          </a:p>
        </p:txBody>
      </p:sp>
      <p:sp>
        <p:nvSpPr>
          <p:cNvPr id="13" name="Rectangle 12"/>
          <p:cNvSpPr/>
          <p:nvPr/>
        </p:nvSpPr>
        <p:spPr>
          <a:xfrm>
            <a:off x="5023484" y="4350370"/>
            <a:ext cx="1501140" cy="8686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P</a:t>
            </a:r>
            <a:endParaRPr lang="en-US" dirty="0"/>
          </a:p>
        </p:txBody>
      </p:sp>
      <p:sp>
        <p:nvSpPr>
          <p:cNvPr id="14" name="Rectangle 13"/>
          <p:cNvSpPr/>
          <p:nvPr/>
        </p:nvSpPr>
        <p:spPr>
          <a:xfrm>
            <a:off x="7477124" y="4350370"/>
            <a:ext cx="1501140" cy="86868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FD</a:t>
            </a:r>
            <a:endParaRPr lang="en-US" dirty="0"/>
          </a:p>
        </p:txBody>
      </p:sp>
      <p:cxnSp>
        <p:nvCxnSpPr>
          <p:cNvPr id="15" name="Straight Arrow Connector 14"/>
          <p:cNvCxnSpPr/>
          <p:nvPr/>
        </p:nvCxnSpPr>
        <p:spPr>
          <a:xfrm flipV="1">
            <a:off x="6524624" y="4563730"/>
            <a:ext cx="952500"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H="1">
            <a:off x="6524624" y="4967590"/>
            <a:ext cx="952500" cy="71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8978264" y="4563730"/>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2569844" y="4350370"/>
            <a:ext cx="1501140" cy="86868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BK</a:t>
            </a:r>
            <a:endParaRPr lang="en-US" dirty="0"/>
          </a:p>
        </p:txBody>
      </p:sp>
      <p:cxnSp>
        <p:nvCxnSpPr>
          <p:cNvPr id="19" name="Straight Arrow Connector 18"/>
          <p:cNvCxnSpPr/>
          <p:nvPr/>
        </p:nvCxnSpPr>
        <p:spPr>
          <a:xfrm>
            <a:off x="4070984" y="4563730"/>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4070984" y="5043790"/>
            <a:ext cx="952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679577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059181" y="2545080"/>
            <a:ext cx="10462260" cy="2308324"/>
          </a:xfrm>
          <a:prstGeom prst="rect">
            <a:avLst/>
          </a:prstGeom>
          <a:noFill/>
        </p:spPr>
        <p:txBody>
          <a:bodyPr wrap="square" rtlCol="0">
            <a:spAutoFit/>
          </a:bodyPr>
          <a:lstStyle/>
          <a:p>
            <a:pPr marL="285750" indent="-285750">
              <a:buFont typeface="Arial" panose="020B0604020202020204" pitchFamily="34" charset="0"/>
              <a:buChar char="•"/>
            </a:pPr>
            <a:r>
              <a:rPr lang="en-US" dirty="0" smtClean="0"/>
              <a:t>Hence, in order to bypass </a:t>
            </a:r>
            <a:r>
              <a:rPr lang="en-US" dirty="0" err="1" smtClean="0"/>
              <a:t>bypass</a:t>
            </a:r>
            <a:r>
              <a:rPr lang="en-US" dirty="0" smtClean="0"/>
              <a:t> </a:t>
            </a:r>
            <a:r>
              <a:rPr lang="en-US" i="1" dirty="0" smtClean="0"/>
              <a:t>corrupted double-linked list </a:t>
            </a:r>
            <a:r>
              <a:rPr lang="en-US" dirty="0" smtClean="0"/>
              <a:t>we need to somehow enter two (0x64) chunks that we control into the </a:t>
            </a:r>
            <a:r>
              <a:rPr lang="en-US" dirty="0" err="1" smtClean="0"/>
              <a:t>t_cache</a:t>
            </a:r>
            <a:r>
              <a:rPr lang="en-US" dirty="0" smtClean="0"/>
              <a:t> bin</a:t>
            </a:r>
          </a:p>
          <a:p>
            <a:pPr marL="742950" lvl="1" indent="-285750">
              <a:buFont typeface="Arial" panose="020B0604020202020204" pitchFamily="34" charset="0"/>
              <a:buChar char="•"/>
            </a:pPr>
            <a:r>
              <a:rPr lang="en-US" dirty="0" smtClean="0"/>
              <a:t>Difficult since this requires two consecutive allocations of (0x64) chunks without any frees in between</a:t>
            </a:r>
          </a:p>
          <a:p>
            <a:pPr marL="742950" lvl="1" indent="-285750">
              <a:buFont typeface="Arial" panose="020B0604020202020204" pitchFamily="34" charset="0"/>
              <a:buChar char="•"/>
            </a:pPr>
            <a:r>
              <a:rPr lang="en-US" dirty="0" smtClean="0"/>
              <a:t>After we have made the two consecutive allocations, we then need to have these chunks freed so that they can be used later for the bypass</a:t>
            </a:r>
          </a:p>
          <a:p>
            <a:pPr marL="285750" indent="-285750">
              <a:buFont typeface="Arial" panose="020B0604020202020204" pitchFamily="34" charset="0"/>
              <a:buChar char="•"/>
            </a:pPr>
            <a:r>
              <a:rPr lang="en-US" dirty="0" smtClean="0"/>
              <a:t>Not possible to arrange this as needed from direct allocations in vulnerable program</a:t>
            </a:r>
          </a:p>
          <a:p>
            <a:pPr marL="285750" indent="-285750">
              <a:buFont typeface="Arial" panose="020B0604020202020204" pitchFamily="34" charset="0"/>
              <a:buChar char="•"/>
            </a:pPr>
            <a:r>
              <a:rPr lang="en-US" dirty="0" smtClean="0"/>
              <a:t>Even from libxml2 parsing seems complicated but,</a:t>
            </a:r>
          </a:p>
          <a:p>
            <a:pPr marL="285750" indent="-285750">
              <a:buFont typeface="Arial" panose="020B0604020202020204" pitchFamily="34" charset="0"/>
              <a:buChar char="•"/>
            </a:pPr>
            <a:r>
              <a:rPr lang="en-US" b="1" dirty="0" smtClean="0"/>
              <a:t>Luckily our PIs allocation gadget is powerful enough!</a:t>
            </a:r>
            <a:endParaRPr lang="en-US" b="1" dirty="0"/>
          </a:p>
        </p:txBody>
      </p:sp>
      <p:sp>
        <p:nvSpPr>
          <p:cNvPr id="7" name="Rectangle 6"/>
          <p:cNvSpPr/>
          <p:nvPr/>
        </p:nvSpPr>
        <p:spPr>
          <a:xfrm>
            <a:off x="4309426" y="5234290"/>
            <a:ext cx="1501140" cy="86868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Overflown and unlinked chunk</a:t>
            </a:r>
            <a:endParaRPr lang="en-US" dirty="0"/>
          </a:p>
        </p:txBody>
      </p:sp>
      <p:sp>
        <p:nvSpPr>
          <p:cNvPr id="8" name="Rectangle 7"/>
          <p:cNvSpPr/>
          <p:nvPr/>
        </p:nvSpPr>
        <p:spPr>
          <a:xfrm>
            <a:off x="6763066" y="5234290"/>
            <a:ext cx="1501140" cy="86868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Check bypass chunk</a:t>
            </a:r>
            <a:endParaRPr lang="en-US" dirty="0"/>
          </a:p>
        </p:txBody>
      </p:sp>
      <p:cxnSp>
        <p:nvCxnSpPr>
          <p:cNvPr id="9" name="Straight Arrow Connector 8"/>
          <p:cNvCxnSpPr/>
          <p:nvPr/>
        </p:nvCxnSpPr>
        <p:spPr>
          <a:xfrm flipV="1">
            <a:off x="5810566" y="5447650"/>
            <a:ext cx="952500"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8264206" y="5447650"/>
            <a:ext cx="2016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4309426" y="6277742"/>
            <a:ext cx="4256806" cy="369332"/>
          </a:xfrm>
          <a:prstGeom prst="rect">
            <a:avLst/>
          </a:prstGeom>
          <a:noFill/>
        </p:spPr>
        <p:txBody>
          <a:bodyPr wrap="none" rtlCol="0">
            <a:spAutoFit/>
          </a:bodyPr>
          <a:lstStyle/>
          <a:p>
            <a:r>
              <a:rPr lang="en-US" dirty="0" smtClean="0"/>
              <a:t>Desired entries on </a:t>
            </a:r>
            <a:r>
              <a:rPr lang="en-US" dirty="0" err="1" smtClean="0"/>
              <a:t>t_cache</a:t>
            </a:r>
            <a:r>
              <a:rPr lang="en-US" dirty="0" smtClean="0"/>
              <a:t> bin for 0x64 size</a:t>
            </a:r>
            <a:endParaRPr lang="en-US" dirty="0"/>
          </a:p>
        </p:txBody>
      </p:sp>
      <p:cxnSp>
        <p:nvCxnSpPr>
          <p:cNvPr id="17" name="Straight Arrow Connector 16"/>
          <p:cNvCxnSpPr/>
          <p:nvPr/>
        </p:nvCxnSpPr>
        <p:spPr>
          <a:xfrm flipH="1" flipV="1">
            <a:off x="5810566" y="5951220"/>
            <a:ext cx="952500" cy="7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8" name="Picture 17"/>
          <p:cNvPicPr>
            <a:picLocks noChangeAspect="1"/>
          </p:cNvPicPr>
          <p:nvPr/>
        </p:nvPicPr>
        <p:blipFill rotWithShape="1">
          <a:blip r:embed="rId2"/>
          <a:srcRect b="50642"/>
          <a:stretch/>
        </p:blipFill>
        <p:spPr>
          <a:xfrm>
            <a:off x="4309426" y="369793"/>
            <a:ext cx="3961770" cy="1979278"/>
          </a:xfrm>
          <a:prstGeom prst="rect">
            <a:avLst/>
          </a:prstGeom>
        </p:spPr>
      </p:pic>
      <p:cxnSp>
        <p:nvCxnSpPr>
          <p:cNvPr id="3" name="Straight Arrow Connector 2"/>
          <p:cNvCxnSpPr/>
          <p:nvPr/>
        </p:nvCxnSpPr>
        <p:spPr>
          <a:xfrm>
            <a:off x="2956560" y="5661012"/>
            <a:ext cx="111252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1140073" y="5246758"/>
            <a:ext cx="1727974" cy="923330"/>
          </a:xfrm>
          <a:prstGeom prst="rect">
            <a:avLst/>
          </a:prstGeom>
          <a:noFill/>
        </p:spPr>
        <p:txBody>
          <a:bodyPr wrap="none" rtlCol="0">
            <a:spAutoFit/>
          </a:bodyPr>
          <a:lstStyle/>
          <a:p>
            <a:r>
              <a:rPr lang="en-US" dirty="0" smtClean="0"/>
              <a:t>Top of bin</a:t>
            </a:r>
          </a:p>
          <a:p>
            <a:r>
              <a:rPr lang="en-US" dirty="0"/>
              <a:t>o</a:t>
            </a:r>
            <a:r>
              <a:rPr lang="en-US" dirty="0" smtClean="0"/>
              <a:t>r next available</a:t>
            </a:r>
          </a:p>
          <a:p>
            <a:r>
              <a:rPr lang="en-US" dirty="0" smtClean="0"/>
              <a:t>chunk</a:t>
            </a:r>
            <a:endParaRPr lang="en-US" dirty="0"/>
          </a:p>
        </p:txBody>
      </p:sp>
      <p:sp>
        <p:nvSpPr>
          <p:cNvPr id="5" name="TextBox 4"/>
          <p:cNvSpPr txBox="1"/>
          <p:nvPr/>
        </p:nvSpPr>
        <p:spPr>
          <a:xfrm>
            <a:off x="9769038" y="3950198"/>
            <a:ext cx="1752403" cy="1200329"/>
          </a:xfrm>
          <a:prstGeom prst="rect">
            <a:avLst/>
          </a:prstGeom>
          <a:noFill/>
        </p:spPr>
        <p:txBody>
          <a:bodyPr wrap="none" rtlCol="0">
            <a:spAutoFit/>
          </a:bodyPr>
          <a:lstStyle/>
          <a:p>
            <a:r>
              <a:rPr lang="en-US" i="1" dirty="0" err="1" smtClean="0"/>
              <a:t>malloc</a:t>
            </a:r>
            <a:r>
              <a:rPr lang="en-US" i="1" dirty="0" smtClean="0"/>
              <a:t>(0x64) = b</a:t>
            </a:r>
          </a:p>
          <a:p>
            <a:r>
              <a:rPr lang="en-US" i="1" dirty="0" err="1" smtClean="0"/>
              <a:t>malloc</a:t>
            </a:r>
            <a:r>
              <a:rPr lang="en-US" i="1" dirty="0" smtClean="0"/>
              <a:t>(0x64) = a</a:t>
            </a:r>
          </a:p>
          <a:p>
            <a:r>
              <a:rPr lang="en-US" i="1" dirty="0" smtClean="0"/>
              <a:t>free(b)</a:t>
            </a:r>
          </a:p>
          <a:p>
            <a:r>
              <a:rPr lang="en-US" i="1" dirty="0"/>
              <a:t>f</a:t>
            </a:r>
            <a:r>
              <a:rPr lang="en-US" i="1" dirty="0" smtClean="0"/>
              <a:t>ree(a)</a:t>
            </a:r>
            <a:endParaRPr lang="en-US" i="1" dirty="0"/>
          </a:p>
        </p:txBody>
      </p:sp>
      <p:sp>
        <p:nvSpPr>
          <p:cNvPr id="14" name="TextBox 13"/>
          <p:cNvSpPr txBox="1"/>
          <p:nvPr/>
        </p:nvSpPr>
        <p:spPr>
          <a:xfrm>
            <a:off x="8465820" y="5316845"/>
            <a:ext cx="484428" cy="261610"/>
          </a:xfrm>
          <a:prstGeom prst="rect">
            <a:avLst/>
          </a:prstGeom>
          <a:noFill/>
        </p:spPr>
        <p:txBody>
          <a:bodyPr wrap="none" rtlCol="0">
            <a:spAutoFit/>
          </a:bodyPr>
          <a:lstStyle/>
          <a:p>
            <a:r>
              <a:rPr lang="en-US" sz="1100" dirty="0" smtClean="0"/>
              <a:t>NULL</a:t>
            </a:r>
            <a:endParaRPr lang="en-US" sz="1100" dirty="0"/>
          </a:p>
        </p:txBody>
      </p:sp>
    </p:spTree>
    <p:extLst>
      <p:ext uri="{BB962C8B-B14F-4D97-AF65-F5344CB8AC3E}">
        <p14:creationId xmlns:p14="http://schemas.microsoft.com/office/powerpoint/2010/main" val="1919631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5" grpId="0"/>
      <p:bldP spid="4" grpId="0"/>
      <p:bldP spid="1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XML PIs as allocation gadgets</a:t>
            </a:r>
          </a:p>
        </p:txBody>
      </p:sp>
      <p:sp>
        <p:nvSpPr>
          <p:cNvPr id="3" name="Content Placeholder 2"/>
          <p:cNvSpPr>
            <a:spLocks noGrp="1"/>
          </p:cNvSpPr>
          <p:nvPr>
            <p:ph idx="1"/>
          </p:nvPr>
        </p:nvSpPr>
        <p:spPr/>
        <p:txBody>
          <a:bodyPr>
            <a:normAutofit fontScale="92500" lnSpcReduction="10000"/>
          </a:bodyPr>
          <a:lstStyle/>
          <a:p>
            <a:r>
              <a:rPr lang="en-US" i="1" dirty="0" smtClean="0"/>
              <a:t>__</a:t>
            </a:r>
            <a:r>
              <a:rPr lang="en-US" i="1" dirty="0" err="1" smtClean="0"/>
              <a:t>xmlRaiseError</a:t>
            </a:r>
            <a:r>
              <a:rPr lang="en-US" i="1" dirty="0" smtClean="0"/>
              <a:t>() </a:t>
            </a:r>
            <a:r>
              <a:rPr lang="en-US" dirty="0" smtClean="0"/>
              <a:t>keeps track of the latest error seen</a:t>
            </a:r>
            <a:endParaRPr lang="en-US" dirty="0"/>
          </a:p>
          <a:p>
            <a:pPr lvl="1"/>
            <a:r>
              <a:rPr lang="en-US" dirty="0" smtClean="0"/>
              <a:t>Makes an additional copy of the error message which won’t be freed immediately</a:t>
            </a:r>
          </a:p>
          <a:p>
            <a:pPr lvl="1"/>
            <a:r>
              <a:rPr lang="en-US" dirty="0" smtClean="0"/>
              <a:t>This copy is only freed whenever a new error comes in and replaces the last error</a:t>
            </a:r>
            <a:endParaRPr lang="en-US" dirty="0"/>
          </a:p>
          <a:p>
            <a:r>
              <a:rPr lang="en-US" dirty="0" smtClean="0"/>
              <a:t>Plan:</a:t>
            </a:r>
          </a:p>
          <a:p>
            <a:pPr lvl="1"/>
            <a:r>
              <a:rPr lang="en-US" dirty="0" smtClean="0"/>
              <a:t>Allocate a 0x64 bytes buffer using a PI and triggering the “invalid semicolon” error using as the </a:t>
            </a:r>
            <a:r>
              <a:rPr lang="en-US" dirty="0"/>
              <a:t>Target name </a:t>
            </a:r>
            <a:r>
              <a:rPr lang="en-US" dirty="0" smtClean="0"/>
              <a:t>a string with 0x63 bytes</a:t>
            </a:r>
          </a:p>
          <a:p>
            <a:pPr lvl="1"/>
            <a:r>
              <a:rPr lang="en-US" dirty="0" smtClean="0"/>
              <a:t>This PI will also cause another 0x64 bytes buffer to be allocated during </a:t>
            </a:r>
            <a:r>
              <a:rPr lang="en-US" i="1" dirty="0" err="1" smtClean="0"/>
              <a:t>xmlParsePI</a:t>
            </a:r>
            <a:r>
              <a:rPr lang="en-US" i="1" dirty="0" smtClean="0"/>
              <a:t>()</a:t>
            </a:r>
          </a:p>
          <a:p>
            <a:pPr lvl="1"/>
            <a:r>
              <a:rPr lang="en-US" dirty="0" smtClean="0"/>
              <a:t>At this point we have allocated two 0x64 bytes buffers consecutively so they must come from different t-cache chunks</a:t>
            </a:r>
          </a:p>
          <a:p>
            <a:pPr lvl="1"/>
            <a:r>
              <a:rPr lang="en-US" dirty="0" smtClean="0"/>
              <a:t>The chunk automatically allocated at </a:t>
            </a:r>
            <a:r>
              <a:rPr lang="en-US" i="1" dirty="0" err="1" smtClean="0"/>
              <a:t>xmlParsePI</a:t>
            </a:r>
            <a:r>
              <a:rPr lang="en-US" i="1" dirty="0" smtClean="0"/>
              <a:t>()</a:t>
            </a:r>
            <a:r>
              <a:rPr lang="en-US" dirty="0" smtClean="0"/>
              <a:t> will be freed before </a:t>
            </a:r>
            <a:r>
              <a:rPr lang="en-US" i="1" dirty="0" err="1" smtClean="0"/>
              <a:t>xmlParsePI</a:t>
            </a:r>
            <a:r>
              <a:rPr lang="en-US" i="1" dirty="0" smtClean="0"/>
              <a:t>()</a:t>
            </a:r>
            <a:r>
              <a:rPr lang="en-US" dirty="0" smtClean="0"/>
              <a:t> returns</a:t>
            </a:r>
          </a:p>
          <a:p>
            <a:pPr lvl="1"/>
            <a:r>
              <a:rPr lang="en-US" dirty="0" smtClean="0"/>
              <a:t>Force the freed of the remaining chunk by triggering another invalid semicolon error with a different Target name length</a:t>
            </a:r>
          </a:p>
        </p:txBody>
      </p:sp>
    </p:spTree>
    <p:extLst>
      <p:ext uri="{BB962C8B-B14F-4D97-AF65-F5344CB8AC3E}">
        <p14:creationId xmlns:p14="http://schemas.microsoft.com/office/powerpoint/2010/main" val="1958206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Finalizing the exploit</a:t>
            </a:r>
            <a:endParaRPr lang="en-US" dirty="0"/>
          </a:p>
        </p:txBody>
      </p:sp>
      <p:sp>
        <p:nvSpPr>
          <p:cNvPr id="3" name="Content Placeholder 2"/>
          <p:cNvSpPr>
            <a:spLocks noGrp="1"/>
          </p:cNvSpPr>
          <p:nvPr>
            <p:ph idx="1"/>
          </p:nvPr>
        </p:nvSpPr>
        <p:spPr/>
        <p:txBody>
          <a:bodyPr>
            <a:normAutofit/>
          </a:bodyPr>
          <a:lstStyle/>
          <a:p>
            <a:r>
              <a:rPr lang="en-US" sz="2400" i="1" dirty="0" smtClean="0"/>
              <a:t>Libxml2 PIs </a:t>
            </a:r>
            <a:r>
              <a:rPr lang="en-US" sz="2400" dirty="0" smtClean="0"/>
              <a:t>and error handling can be used as gadget to allocate two chunks of arbitrary size with no frees in between</a:t>
            </a:r>
          </a:p>
          <a:p>
            <a:r>
              <a:rPr lang="en-US" sz="2400" dirty="0" smtClean="0"/>
              <a:t>We can use it to allocate the (0x64) chunks in the right place in heap layout with content that we control to bypass the </a:t>
            </a:r>
            <a:r>
              <a:rPr lang="en-US" sz="2400" i="1" dirty="0" smtClean="0"/>
              <a:t>corrupted double-linked list </a:t>
            </a:r>
            <a:r>
              <a:rPr lang="en-US" sz="2400" dirty="0" smtClean="0"/>
              <a:t>check</a:t>
            </a:r>
          </a:p>
          <a:p>
            <a:r>
              <a:rPr lang="en-US" sz="2400" dirty="0" smtClean="0"/>
              <a:t>At this point we have succeeded in overlapping the large chunk with the </a:t>
            </a:r>
            <a:r>
              <a:rPr lang="en-US" sz="2400" i="1" dirty="0" smtClean="0"/>
              <a:t>t-cache</a:t>
            </a:r>
            <a:r>
              <a:rPr lang="en-US" sz="2400" dirty="0" smtClean="0"/>
              <a:t> chunk!</a:t>
            </a:r>
          </a:p>
          <a:p>
            <a:r>
              <a:rPr lang="en-US" sz="2400" dirty="0" smtClean="0"/>
              <a:t>Carry out the rest of the exploit by injecting a malicious address into </a:t>
            </a:r>
            <a:r>
              <a:rPr lang="en-US" sz="2400" i="1" dirty="0" smtClean="0"/>
              <a:t>t-cache</a:t>
            </a:r>
            <a:r>
              <a:rPr lang="en-US" sz="2400" dirty="0" smtClean="0"/>
              <a:t>, and finally obtaining the arbitrary write primitive</a:t>
            </a:r>
          </a:p>
          <a:p>
            <a:r>
              <a:rPr lang="en-US" sz="2400" dirty="0" smtClean="0"/>
              <a:t>Do pointer subterfuge to take control of execution flow by injecting the </a:t>
            </a:r>
            <a:r>
              <a:rPr lang="en-US" sz="2400" dirty="0" err="1" smtClean="0"/>
              <a:t>g</a:t>
            </a:r>
            <a:r>
              <a:rPr lang="en-US" sz="2400" i="1" dirty="0" err="1" smtClean="0"/>
              <a:t>libc’s</a:t>
            </a:r>
            <a:r>
              <a:rPr lang="en-US" sz="2400" i="1" dirty="0" smtClean="0"/>
              <a:t> free hook </a:t>
            </a:r>
            <a:r>
              <a:rPr lang="en-US" sz="2400" dirty="0" smtClean="0"/>
              <a:t>pointer into the </a:t>
            </a:r>
            <a:r>
              <a:rPr lang="en-US" sz="2400" i="1" dirty="0" err="1" smtClean="0"/>
              <a:t>t_cache</a:t>
            </a:r>
            <a:r>
              <a:rPr lang="en-US" sz="2400" dirty="0" smtClean="0"/>
              <a:t> bin. Retrieve the chunk that points to this address and overwrite it with </a:t>
            </a:r>
            <a:r>
              <a:rPr lang="en-US" sz="2400" dirty="0" err="1" smtClean="0"/>
              <a:t>g</a:t>
            </a:r>
            <a:r>
              <a:rPr lang="en-US" sz="2400" i="1" dirty="0" err="1" smtClean="0"/>
              <a:t>libc’s</a:t>
            </a:r>
            <a:r>
              <a:rPr lang="en-US" sz="2400" i="1" dirty="0" smtClean="0"/>
              <a:t> system</a:t>
            </a:r>
            <a:r>
              <a:rPr lang="en-US" sz="2400" dirty="0" smtClean="0"/>
              <a:t> address</a:t>
            </a:r>
          </a:p>
          <a:p>
            <a:pPr marL="0" indent="0">
              <a:buNone/>
            </a:pPr>
            <a:endParaRPr lang="en-US" sz="2400" dirty="0"/>
          </a:p>
        </p:txBody>
      </p:sp>
    </p:spTree>
    <p:extLst>
      <p:ext uri="{BB962C8B-B14F-4D97-AF65-F5344CB8AC3E}">
        <p14:creationId xmlns:p14="http://schemas.microsoft.com/office/powerpoint/2010/main" val="664472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Encoding problems</a:t>
            </a:r>
          </a:p>
        </p:txBody>
      </p:sp>
      <p:sp>
        <p:nvSpPr>
          <p:cNvPr id="3" name="Content Placeholder 2"/>
          <p:cNvSpPr>
            <a:spLocks noGrp="1"/>
          </p:cNvSpPr>
          <p:nvPr>
            <p:ph idx="1"/>
          </p:nvPr>
        </p:nvSpPr>
        <p:spPr/>
        <p:txBody>
          <a:bodyPr/>
          <a:lstStyle/>
          <a:p>
            <a:r>
              <a:rPr lang="en-US" dirty="0" smtClean="0"/>
              <a:t>Vulnerable program sets the encoding to UTF-8 when it calls libxml2 for parsing</a:t>
            </a:r>
          </a:p>
          <a:p>
            <a:r>
              <a:rPr lang="en-US" dirty="0" smtClean="0"/>
              <a:t>UTF-8 valid characters:</a:t>
            </a:r>
          </a:p>
          <a:p>
            <a:endParaRPr lang="en-US" dirty="0" smtClean="0"/>
          </a:p>
          <a:p>
            <a:endParaRPr lang="en-US" dirty="0" smtClean="0"/>
          </a:p>
          <a:p>
            <a:r>
              <a:rPr lang="en-US" dirty="0" smtClean="0"/>
              <a:t>Bytes larger than 0x80 are invalid</a:t>
            </a:r>
          </a:p>
          <a:p>
            <a:r>
              <a:rPr lang="en-US" dirty="0" smtClean="0"/>
              <a:t>XML CTRL chars (most </a:t>
            </a:r>
            <a:r>
              <a:rPr lang="en-US" dirty="0"/>
              <a:t>bytes smaller than </a:t>
            </a:r>
            <a:r>
              <a:rPr lang="en-US" dirty="0" smtClean="0"/>
              <a:t>0x20) are also not allowed! </a:t>
            </a:r>
            <a:endParaRPr lang="en-US" dirty="0"/>
          </a:p>
        </p:txBody>
      </p:sp>
      <p:sp>
        <p:nvSpPr>
          <p:cNvPr id="5" name="Rectangle 1"/>
          <p:cNvSpPr>
            <a:spLocks noChangeArrowheads="1"/>
          </p:cNvSpPr>
          <p:nvPr/>
        </p:nvSpPr>
        <p:spPr bwMode="auto">
          <a:xfrm>
            <a:off x="670560" y="36734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anose="020B0604020202020204" pitchFamily="34" charset="0"/>
              </a:rPr>
              <a:t/>
            </a:r>
            <a:br>
              <a:rPr kumimoji="0" lang="en-US" altLang="en-US" sz="1800" b="0" i="0" u="none" strike="noStrike" cap="none" normalizeH="0" baseline="0" smtClean="0">
                <a:ln>
                  <a:noFill/>
                </a:ln>
                <a:solidFill>
                  <a:schemeClr val="tx1"/>
                </a:solidFill>
                <a:effectLst/>
                <a:latin typeface="Arial" panose="020B0604020202020204" pitchFamily="34" charset="0"/>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pic>
        <p:nvPicPr>
          <p:cNvPr id="6" name="Picture 5"/>
          <p:cNvPicPr>
            <a:picLocks noChangeAspect="1"/>
          </p:cNvPicPr>
          <p:nvPr/>
        </p:nvPicPr>
        <p:blipFill>
          <a:blip r:embed="rId3"/>
          <a:stretch>
            <a:fillRect/>
          </a:stretch>
        </p:blipFill>
        <p:spPr>
          <a:xfrm>
            <a:off x="4814341" y="2528254"/>
            <a:ext cx="5233577" cy="1396046"/>
          </a:xfrm>
          <a:prstGeom prst="rect">
            <a:avLst/>
          </a:prstGeom>
        </p:spPr>
      </p:pic>
    </p:spTree>
    <p:extLst>
      <p:ext uri="{BB962C8B-B14F-4D97-AF65-F5344CB8AC3E}">
        <p14:creationId xmlns:p14="http://schemas.microsoft.com/office/powerpoint/2010/main" val="3938256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Switching to ISO-8859-1</a:t>
            </a:r>
          </a:p>
        </p:txBody>
      </p:sp>
      <p:sp>
        <p:nvSpPr>
          <p:cNvPr id="3" name="Content Placeholder 2"/>
          <p:cNvSpPr>
            <a:spLocks noGrp="1"/>
          </p:cNvSpPr>
          <p:nvPr>
            <p:ph idx="1"/>
          </p:nvPr>
        </p:nvSpPr>
        <p:spPr>
          <a:xfrm>
            <a:off x="632460" y="1584960"/>
            <a:ext cx="10957560" cy="5067300"/>
          </a:xfrm>
        </p:spPr>
        <p:txBody>
          <a:bodyPr>
            <a:normAutofit/>
          </a:bodyPr>
          <a:lstStyle/>
          <a:p>
            <a:r>
              <a:rPr lang="en-US" sz="2400" dirty="0" smtClean="0"/>
              <a:t>Just trigger an encoding error before sending the actual exploit payload!</a:t>
            </a:r>
          </a:p>
          <a:p>
            <a:endParaRPr lang="en-US" sz="2400" dirty="0"/>
          </a:p>
          <a:p>
            <a:endParaRPr lang="en-US" sz="2400" dirty="0" smtClean="0"/>
          </a:p>
          <a:p>
            <a:endParaRPr lang="en-US" sz="2400" dirty="0"/>
          </a:p>
          <a:p>
            <a:endParaRPr lang="en-US" sz="2400" dirty="0" smtClean="0"/>
          </a:p>
          <a:p>
            <a:endParaRPr lang="en-US" sz="2400" dirty="0"/>
          </a:p>
          <a:p>
            <a:endParaRPr lang="en-US" sz="2400" dirty="0" smtClean="0"/>
          </a:p>
          <a:p>
            <a:endParaRPr lang="en-US" sz="2400" dirty="0" smtClean="0"/>
          </a:p>
          <a:p>
            <a:endParaRPr lang="en-US" sz="2400" dirty="0"/>
          </a:p>
          <a:p>
            <a:r>
              <a:rPr lang="en-US" sz="2400" dirty="0" smtClean="0"/>
              <a:t>ISO-8859-1 allows most byte values</a:t>
            </a:r>
          </a:p>
          <a:p>
            <a:r>
              <a:rPr lang="en-US" sz="2400" dirty="0" smtClean="0"/>
              <a:t>Use heap-spraying for values smaller than 0x20</a:t>
            </a:r>
          </a:p>
          <a:p>
            <a:endParaRPr lang="en-US" sz="2400" dirty="0"/>
          </a:p>
        </p:txBody>
      </p:sp>
      <p:pic>
        <p:nvPicPr>
          <p:cNvPr id="5" name="Picture 4"/>
          <p:cNvPicPr>
            <a:picLocks noChangeAspect="1"/>
          </p:cNvPicPr>
          <p:nvPr/>
        </p:nvPicPr>
        <p:blipFill>
          <a:blip r:embed="rId3"/>
          <a:stretch>
            <a:fillRect/>
          </a:stretch>
        </p:blipFill>
        <p:spPr>
          <a:xfrm>
            <a:off x="3483979" y="2180105"/>
            <a:ext cx="5224042" cy="3283436"/>
          </a:xfrm>
          <a:prstGeom prst="rect">
            <a:avLst/>
          </a:prstGeom>
        </p:spPr>
      </p:pic>
    </p:spTree>
    <p:extLst>
      <p:ext uri="{BB962C8B-B14F-4D97-AF65-F5344CB8AC3E}">
        <p14:creationId xmlns:p14="http://schemas.microsoft.com/office/powerpoint/2010/main" val="272533219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73980" y="2552065"/>
            <a:ext cx="1996440" cy="1325563"/>
          </a:xfrm>
        </p:spPr>
        <p:txBody>
          <a:bodyPr/>
          <a:lstStyle/>
          <a:p>
            <a:r>
              <a:rPr lang="en-US" dirty="0" smtClean="0"/>
              <a:t>DEMO</a:t>
            </a:r>
            <a:endParaRPr lang="en-US" dirty="0"/>
          </a:p>
        </p:txBody>
      </p:sp>
    </p:spTree>
    <p:extLst>
      <p:ext uri="{BB962C8B-B14F-4D97-AF65-F5344CB8AC3E}">
        <p14:creationId xmlns:p14="http://schemas.microsoft.com/office/powerpoint/2010/main" val="273006736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DemovH2HC">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5256" y="0"/>
            <a:ext cx="11974959" cy="6735762"/>
          </a:xfrm>
        </p:spPr>
      </p:pic>
    </p:spTree>
    <p:extLst>
      <p:ext uri="{BB962C8B-B14F-4D97-AF65-F5344CB8AC3E}">
        <p14:creationId xmlns:p14="http://schemas.microsoft.com/office/powerpoint/2010/main" val="30100644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mute="1">
                <p:cTn id="7" fill="hold" display="0">
                  <p:stCondLst>
                    <p:cond delay="indefinite"/>
                  </p:stCondLst>
                </p:cTn>
                <p:tgtEl>
                  <p:spTgt spid="4"/>
                </p:tgtEl>
              </p:cMediaNode>
            </p:vide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6733" y="2744258"/>
            <a:ext cx="10515600" cy="1325563"/>
          </a:xfrm>
        </p:spPr>
        <p:txBody>
          <a:bodyPr/>
          <a:lstStyle/>
          <a:p>
            <a:r>
              <a:rPr lang="en-US" dirty="0" smtClean="0"/>
              <a:t>QA</a:t>
            </a:r>
            <a:endParaRPr lang="en-US" dirty="0"/>
          </a:p>
        </p:txBody>
      </p:sp>
    </p:spTree>
    <p:extLst>
      <p:ext uri="{BB962C8B-B14F-4D97-AF65-F5344CB8AC3E}">
        <p14:creationId xmlns:p14="http://schemas.microsoft.com/office/powerpoint/2010/main" val="10986280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Glibc Heap Implementation</a:t>
            </a:r>
            <a:endParaRPr lang="en-US" dirty="0"/>
          </a:p>
        </p:txBody>
      </p:sp>
      <p:sp>
        <p:nvSpPr>
          <p:cNvPr id="3" name="Content Placeholder 2"/>
          <p:cNvSpPr>
            <a:spLocks noGrp="1"/>
          </p:cNvSpPr>
          <p:nvPr>
            <p:ph idx="1"/>
          </p:nvPr>
        </p:nvSpPr>
        <p:spPr/>
        <p:txBody>
          <a:bodyPr>
            <a:normAutofit lnSpcReduction="10000"/>
          </a:bodyPr>
          <a:lstStyle/>
          <a:p>
            <a:r>
              <a:rPr lang="en-US" dirty="0" smtClean="0"/>
              <a:t>Free chunks are tracked in linked lists called bins</a:t>
            </a:r>
          </a:p>
          <a:p>
            <a:r>
              <a:rPr lang="en-US" dirty="0" smtClean="0"/>
              <a:t>There are different types of bins:</a:t>
            </a:r>
          </a:p>
          <a:p>
            <a:pPr lvl="1"/>
            <a:r>
              <a:rPr lang="en-US" dirty="0" smtClean="0"/>
              <a:t>Small: &lt; 512 bytes, double linked-list</a:t>
            </a:r>
          </a:p>
          <a:p>
            <a:pPr lvl="1"/>
            <a:r>
              <a:rPr lang="en-US" dirty="0" smtClean="0"/>
              <a:t>Large: </a:t>
            </a:r>
            <a:r>
              <a:rPr lang="en-US" dirty="0"/>
              <a:t>≥ 512 bytes, </a:t>
            </a:r>
            <a:r>
              <a:rPr lang="en-US" dirty="0" smtClean="0"/>
              <a:t>double linked-list</a:t>
            </a:r>
          </a:p>
          <a:p>
            <a:pPr lvl="1"/>
            <a:r>
              <a:rPr lang="en-US" dirty="0" smtClean="0"/>
              <a:t>Unsorted: small or large chunks, double linked-list</a:t>
            </a:r>
          </a:p>
          <a:p>
            <a:pPr lvl="1"/>
            <a:r>
              <a:rPr lang="en-US" dirty="0" err="1" smtClean="0"/>
              <a:t>Fastbin</a:t>
            </a:r>
            <a:r>
              <a:rPr lang="en-US" dirty="0" smtClean="0"/>
              <a:t>: </a:t>
            </a:r>
            <a:r>
              <a:rPr lang="en-US" dirty="0"/>
              <a:t>≤ 64 bytes, </a:t>
            </a:r>
            <a:r>
              <a:rPr lang="en-US" dirty="0" smtClean="0"/>
              <a:t>single linked-list</a:t>
            </a:r>
          </a:p>
          <a:p>
            <a:pPr lvl="1"/>
            <a:r>
              <a:rPr lang="en-US" dirty="0"/>
              <a:t>T-cache </a:t>
            </a:r>
            <a:r>
              <a:rPr lang="en-US" dirty="0" smtClean="0"/>
              <a:t>≤ 516 </a:t>
            </a:r>
            <a:r>
              <a:rPr lang="en-US" dirty="0"/>
              <a:t>bytes</a:t>
            </a:r>
            <a:r>
              <a:rPr lang="en-US" dirty="0" smtClean="0"/>
              <a:t>, single linked-list</a:t>
            </a:r>
          </a:p>
          <a:p>
            <a:r>
              <a:rPr lang="en-US" dirty="0" smtClean="0"/>
              <a:t>Metadata for heap management is stored inline with chunks</a:t>
            </a:r>
          </a:p>
          <a:p>
            <a:r>
              <a:rPr lang="en-US" dirty="0" smtClean="0"/>
              <a:t>Has other features like chunk coalescing, consolidation, etc.</a:t>
            </a:r>
          </a:p>
          <a:p>
            <a:pPr lvl="1"/>
            <a:endParaRPr lang="en-US" dirty="0"/>
          </a:p>
          <a:p>
            <a:pPr marL="457200" lvl="1" indent="0">
              <a:buNone/>
            </a:pPr>
            <a:r>
              <a:rPr lang="en-US" dirty="0" smtClean="0"/>
              <a:t> </a:t>
            </a:r>
            <a:endParaRPr lang="en-US" dirty="0"/>
          </a:p>
        </p:txBody>
      </p:sp>
    </p:spTree>
    <p:extLst>
      <p:ext uri="{BB962C8B-B14F-4D97-AF65-F5344CB8AC3E}">
        <p14:creationId xmlns:p14="http://schemas.microsoft.com/office/powerpoint/2010/main" val="132309782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77500" lnSpcReduction="20000"/>
          </a:bodyPr>
          <a:lstStyle/>
          <a:p>
            <a:r>
              <a:rPr lang="en-US" dirty="0">
                <a:hlinkClick r:id="rId2"/>
              </a:rPr>
              <a:t>https://</a:t>
            </a:r>
            <a:r>
              <a:rPr lang="en-US" dirty="0" smtClean="0">
                <a:hlinkClick r:id="rId2"/>
              </a:rPr>
              <a:t>github.com/libb64/libb64</a:t>
            </a:r>
            <a:endParaRPr lang="en-US" dirty="0" smtClean="0"/>
          </a:p>
          <a:p>
            <a:r>
              <a:rPr lang="en-US" dirty="0">
                <a:hlinkClick r:id="rId3"/>
              </a:rPr>
              <a:t>https://gitlab.gnome.org/GNOME/libxml2/</a:t>
            </a:r>
            <a:endParaRPr lang="en-US" dirty="0" smtClean="0">
              <a:hlinkClick r:id="rId4"/>
            </a:endParaRPr>
          </a:p>
          <a:p>
            <a:r>
              <a:rPr lang="en-US" dirty="0" smtClean="0">
                <a:hlinkClick r:id="rId4"/>
              </a:rPr>
              <a:t>http</a:t>
            </a:r>
            <a:r>
              <a:rPr lang="en-US" dirty="0">
                <a:hlinkClick r:id="rId4"/>
              </a:rPr>
              <a:t>://</a:t>
            </a:r>
            <a:r>
              <a:rPr lang="en-US" dirty="0" smtClean="0">
                <a:hlinkClick r:id="rId4"/>
              </a:rPr>
              <a:t>gee.cs.oswego.edu/dl/html/malloc.html</a:t>
            </a:r>
            <a:endParaRPr lang="en-US" dirty="0" smtClean="0"/>
          </a:p>
          <a:p>
            <a:r>
              <a:rPr lang="en-US" dirty="0">
                <a:hlinkClick r:id="rId5"/>
              </a:rPr>
              <a:t>https://</a:t>
            </a:r>
            <a:r>
              <a:rPr lang="en-US" dirty="0" smtClean="0">
                <a:hlinkClick r:id="rId5"/>
              </a:rPr>
              <a:t>www.blackhat.com/presentations/bh-usa-07/Ferguson/Whitepaper/bh-usa-07-ferguson-WP.pdf</a:t>
            </a:r>
            <a:endParaRPr lang="en-US" dirty="0" smtClean="0"/>
          </a:p>
          <a:p>
            <a:r>
              <a:rPr lang="en-US" dirty="0">
                <a:hlinkClick r:id="rId6"/>
              </a:rPr>
              <a:t>https://sploitfun.wordpress.com/2015/02/10/understanding-glibc-malloc/</a:t>
            </a:r>
            <a:endParaRPr lang="en-US" dirty="0" smtClean="0"/>
          </a:p>
          <a:p>
            <a:r>
              <a:rPr lang="en-US" dirty="0">
                <a:hlinkClick r:id="rId7"/>
              </a:rPr>
              <a:t>https://sourceware.org/git/?</a:t>
            </a:r>
            <a:r>
              <a:rPr lang="en-US" dirty="0" smtClean="0">
                <a:hlinkClick r:id="rId7"/>
              </a:rPr>
              <a:t>p=glibc.git;a=blob;f=malloc/malloc.c</a:t>
            </a:r>
            <a:endParaRPr lang="en-US" dirty="0" smtClean="0"/>
          </a:p>
          <a:p>
            <a:r>
              <a:rPr lang="en-US" dirty="0">
                <a:hlinkClick r:id="rId8"/>
              </a:rPr>
              <a:t>https://sourceware.org/glibc/wiki/MallocInternals</a:t>
            </a:r>
            <a:endParaRPr lang="en-US" dirty="0" smtClean="0">
              <a:hlinkClick r:id="rId9"/>
            </a:endParaRPr>
          </a:p>
          <a:p>
            <a:r>
              <a:rPr lang="en-US" dirty="0" smtClean="0">
                <a:hlinkClick r:id="rId9"/>
              </a:rPr>
              <a:t>http</a:t>
            </a:r>
            <a:r>
              <a:rPr lang="en-US" dirty="0">
                <a:hlinkClick r:id="rId9"/>
              </a:rPr>
              <a:t>://www.xmlsoft.org/examples</a:t>
            </a:r>
            <a:r>
              <a:rPr lang="en-US" dirty="0" smtClean="0">
                <a:hlinkClick r:id="rId9"/>
              </a:rPr>
              <a:t>/</a:t>
            </a:r>
            <a:endParaRPr lang="en-US" dirty="0" smtClean="0"/>
          </a:p>
          <a:p>
            <a:r>
              <a:rPr lang="en-US" dirty="0">
                <a:hlinkClick r:id="rId10"/>
              </a:rPr>
              <a:t>https://www.liquid-technologies.com/XML/Structure.aspx</a:t>
            </a:r>
            <a:endParaRPr lang="en-US" dirty="0" smtClean="0"/>
          </a:p>
          <a:p>
            <a:r>
              <a:rPr lang="en-US" dirty="0">
                <a:hlinkClick r:id="rId11"/>
              </a:rPr>
              <a:t>https://</a:t>
            </a:r>
            <a:r>
              <a:rPr lang="en-US" dirty="0" smtClean="0">
                <a:hlinkClick r:id="rId11"/>
              </a:rPr>
              <a:t>www.w3schools.com/xml/xml_display.asp</a:t>
            </a:r>
            <a:endParaRPr lang="en-US" dirty="0" smtClean="0"/>
          </a:p>
          <a:p>
            <a:r>
              <a:rPr lang="en-US" dirty="0">
                <a:hlinkClick r:id="rId12"/>
              </a:rPr>
              <a:t>https://en.wikipedia.org/wiki/UTF-8</a:t>
            </a:r>
            <a:endParaRPr lang="en-US" dirty="0"/>
          </a:p>
        </p:txBody>
      </p:sp>
    </p:spTree>
    <p:extLst>
      <p:ext uri="{BB962C8B-B14F-4D97-AF65-F5344CB8AC3E}">
        <p14:creationId xmlns:p14="http://schemas.microsoft.com/office/powerpoint/2010/main" val="14417505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Vulnerable program description </a:t>
            </a:r>
            <a:endParaRPr lang="en-US" dirty="0"/>
          </a:p>
        </p:txBody>
      </p:sp>
      <p:sp>
        <p:nvSpPr>
          <p:cNvPr id="3" name="Content Placeholder 2"/>
          <p:cNvSpPr>
            <a:spLocks noGrp="1"/>
          </p:cNvSpPr>
          <p:nvPr>
            <p:ph idx="1"/>
          </p:nvPr>
        </p:nvSpPr>
        <p:spPr/>
        <p:txBody>
          <a:bodyPr>
            <a:normAutofit lnSpcReduction="10000"/>
          </a:bodyPr>
          <a:lstStyle/>
          <a:p>
            <a:r>
              <a:rPr lang="en-US" dirty="0" smtClean="0"/>
              <a:t>32-bit Linux program using version 2.28 of </a:t>
            </a:r>
            <a:r>
              <a:rPr lang="en-US" dirty="0" err="1" smtClean="0"/>
              <a:t>glibc</a:t>
            </a:r>
            <a:r>
              <a:rPr lang="en-US" dirty="0" smtClean="0"/>
              <a:t> </a:t>
            </a:r>
          </a:p>
          <a:p>
            <a:r>
              <a:rPr lang="en-US" dirty="0" smtClean="0"/>
              <a:t>ASLR bypassed through an info leak</a:t>
            </a:r>
          </a:p>
          <a:p>
            <a:r>
              <a:rPr lang="en-US" dirty="0" smtClean="0"/>
              <a:t>NX data segments, RELRO set</a:t>
            </a:r>
          </a:p>
          <a:p>
            <a:r>
              <a:rPr lang="en-US" b="1" dirty="0" smtClean="0"/>
              <a:t>Consumer of XML data from a file using libxml2</a:t>
            </a:r>
            <a:endParaRPr lang="en-US" dirty="0"/>
          </a:p>
          <a:p>
            <a:r>
              <a:rPr lang="en-US" dirty="0" smtClean="0"/>
              <a:t>Uses libb64 to decode base64 expected attribute</a:t>
            </a:r>
          </a:p>
          <a:p>
            <a:endParaRPr lang="en-US" dirty="0" smtClean="0"/>
          </a:p>
          <a:p>
            <a:r>
              <a:rPr lang="en-US" b="1" dirty="0"/>
              <a:t>Can’t freely manipulate heap </a:t>
            </a:r>
            <a:r>
              <a:rPr lang="en-US" b="1" dirty="0" smtClean="0"/>
              <a:t>allocations/deallocations</a:t>
            </a:r>
            <a:endParaRPr lang="en-US" dirty="0" smtClean="0"/>
          </a:p>
          <a:p>
            <a:r>
              <a:rPr lang="en-US" dirty="0" smtClean="0"/>
              <a:t>Has a heap off-by-one NULL byte bug in the processing of XML content</a:t>
            </a:r>
          </a:p>
          <a:p>
            <a:pPr marL="0" indent="0">
              <a:buNone/>
            </a:pPr>
            <a:endParaRPr lang="en-US" dirty="0" smtClean="0"/>
          </a:p>
        </p:txBody>
      </p:sp>
      <p:sp>
        <p:nvSpPr>
          <p:cNvPr id="6" name="Rectangle 5"/>
          <p:cNvSpPr/>
          <p:nvPr/>
        </p:nvSpPr>
        <p:spPr>
          <a:xfrm>
            <a:off x="1426932" y="4213356"/>
            <a:ext cx="7613072" cy="369332"/>
          </a:xfrm>
          <a:prstGeom prst="rect">
            <a:avLst/>
          </a:prstGeom>
        </p:spPr>
        <p:txBody>
          <a:bodyPr wrap="square">
            <a:spAutoFit/>
          </a:bodyPr>
          <a:lstStyle/>
          <a:p>
            <a:r>
              <a:rPr lang="en-US" dirty="0">
                <a:solidFill>
                  <a:srgbClr val="800000"/>
                </a:solidFill>
                <a:latin typeface="Consolas" panose="020B0609020204030204" pitchFamily="49" charset="0"/>
              </a:rPr>
              <a:t>&lt;FILE</a:t>
            </a:r>
            <a:r>
              <a:rPr lang="en-US" dirty="0">
                <a:solidFill>
                  <a:srgbClr val="000000"/>
                </a:solidFill>
                <a:latin typeface="Consolas" panose="020B0609020204030204" pitchFamily="49" charset="0"/>
              </a:rPr>
              <a:t> </a:t>
            </a:r>
            <a:r>
              <a:rPr lang="en-US" dirty="0">
                <a:solidFill>
                  <a:srgbClr val="FF0000"/>
                </a:solidFill>
                <a:latin typeface="Consolas" panose="020B0609020204030204" pitchFamily="49" charset="0"/>
              </a:rPr>
              <a:t>NAME</a:t>
            </a:r>
            <a:r>
              <a:rPr lang="en-US" dirty="0">
                <a:solidFill>
                  <a:srgbClr val="000000"/>
                </a:solidFill>
                <a:latin typeface="Consolas" panose="020B0609020204030204" pitchFamily="49" charset="0"/>
              </a:rPr>
              <a:t>=</a:t>
            </a:r>
            <a:r>
              <a:rPr lang="en-US" dirty="0">
                <a:solidFill>
                  <a:srgbClr val="0000FF"/>
                </a:solidFill>
                <a:latin typeface="Consolas" panose="020B0609020204030204" pitchFamily="49" charset="0"/>
              </a:rPr>
              <a:t>"test"</a:t>
            </a:r>
            <a:r>
              <a:rPr lang="en-US" dirty="0">
                <a:solidFill>
                  <a:srgbClr val="000000"/>
                </a:solidFill>
                <a:latin typeface="Consolas" panose="020B0609020204030204" pitchFamily="49" charset="0"/>
              </a:rPr>
              <a:t> </a:t>
            </a:r>
            <a:r>
              <a:rPr lang="en-US" dirty="0">
                <a:solidFill>
                  <a:srgbClr val="FF0000"/>
                </a:solidFill>
                <a:latin typeface="Consolas" panose="020B0609020204030204" pitchFamily="49" charset="0"/>
              </a:rPr>
              <a:t>BIN</a:t>
            </a:r>
            <a:r>
              <a:rPr lang="en-US" dirty="0">
                <a:solidFill>
                  <a:srgbClr val="000000"/>
                </a:solidFill>
                <a:latin typeface="Consolas" panose="020B0609020204030204" pitchFamily="49" charset="0"/>
              </a:rPr>
              <a:t>=</a:t>
            </a:r>
            <a:r>
              <a:rPr lang="en-US" dirty="0">
                <a:solidFill>
                  <a:srgbClr val="0000FF"/>
                </a:solidFill>
                <a:latin typeface="Consolas" panose="020B0609020204030204" pitchFamily="49" charset="0"/>
              </a:rPr>
              <a:t>"dGhpcyBpcyBub3QgYSBwYXNzd29yZA=="</a:t>
            </a:r>
            <a:r>
              <a:rPr lang="en-US" dirty="0">
                <a:solidFill>
                  <a:srgbClr val="000000"/>
                </a:solidFill>
                <a:latin typeface="Consolas" panose="020B0609020204030204" pitchFamily="49" charset="0"/>
              </a:rPr>
              <a:t> </a:t>
            </a:r>
            <a:r>
              <a:rPr lang="en-US" dirty="0">
                <a:solidFill>
                  <a:srgbClr val="800000"/>
                </a:solidFill>
                <a:latin typeface="Consolas" panose="020B0609020204030204" pitchFamily="49" charset="0"/>
              </a:rPr>
              <a:t>/&gt;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891442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Vulnerable program</a:t>
            </a:r>
            <a:endParaRPr lang="en-US" dirty="0"/>
          </a:p>
        </p:txBody>
      </p:sp>
      <p:sp>
        <p:nvSpPr>
          <p:cNvPr id="5" name="TextBox 4"/>
          <p:cNvSpPr txBox="1"/>
          <p:nvPr/>
        </p:nvSpPr>
        <p:spPr>
          <a:xfrm>
            <a:off x="974912" y="1761565"/>
            <a:ext cx="10439461" cy="2308324"/>
          </a:xfrm>
          <a:prstGeom prst="rect">
            <a:avLst/>
          </a:prstGeom>
          <a:noFill/>
        </p:spPr>
        <p:txBody>
          <a:bodyPr wrap="none" rtlCol="0">
            <a:spAutoFit/>
          </a:bodyPr>
          <a:lstStyle/>
          <a:p>
            <a:pPr marL="285750" indent="-285750">
              <a:buFont typeface="Arial" panose="020B0604020202020204" pitchFamily="34" charset="0"/>
              <a:buChar char="•"/>
            </a:pPr>
            <a:r>
              <a:rPr lang="en-US" dirty="0" smtClean="0"/>
              <a:t>Reads input from a file</a:t>
            </a:r>
          </a:p>
          <a:p>
            <a:pPr marL="285750" indent="-285750">
              <a:buFont typeface="Arial" panose="020B0604020202020204" pitchFamily="34" charset="0"/>
              <a:buChar char="•"/>
            </a:pPr>
            <a:r>
              <a:rPr lang="en-US" dirty="0" smtClean="0"/>
              <a:t>Input expected to be in XML and parsed with </a:t>
            </a:r>
            <a:r>
              <a:rPr lang="en-US" dirty="0"/>
              <a:t>libxml2 using </a:t>
            </a:r>
            <a:r>
              <a:rPr lang="en-US" i="1" dirty="0" err="1" smtClean="0"/>
              <a:t>xmlReadMemory</a:t>
            </a:r>
            <a:r>
              <a:rPr lang="en-US" i="1" dirty="0" smtClean="0"/>
              <a:t>()</a:t>
            </a:r>
            <a:r>
              <a:rPr lang="en-US" dirty="0"/>
              <a:t> </a:t>
            </a:r>
            <a:r>
              <a:rPr lang="en-US" dirty="0" smtClean="0"/>
              <a:t>selecting UTF-8 as encoding</a:t>
            </a:r>
          </a:p>
          <a:p>
            <a:pPr marL="285750" indent="-285750">
              <a:buFont typeface="Arial" panose="020B0604020202020204" pitchFamily="34" charset="0"/>
              <a:buChar char="•"/>
            </a:pPr>
            <a:r>
              <a:rPr lang="en-US" i="1" dirty="0" err="1" smtClean="0"/>
              <a:t>xmlReadMemory</a:t>
            </a:r>
            <a:r>
              <a:rPr lang="en-US" i="1" dirty="0" smtClean="0"/>
              <a:t>() </a:t>
            </a:r>
            <a:r>
              <a:rPr lang="en-US" dirty="0" smtClean="0"/>
              <a:t>returns an </a:t>
            </a:r>
            <a:r>
              <a:rPr lang="en-US" i="1" dirty="0" err="1" smtClean="0"/>
              <a:t>xmlDoc</a:t>
            </a:r>
            <a:r>
              <a:rPr lang="en-US" i="1" dirty="0" smtClean="0"/>
              <a:t> </a:t>
            </a:r>
            <a:r>
              <a:rPr lang="en-US" dirty="0" smtClean="0"/>
              <a:t>structure containing the parsed XML tree</a:t>
            </a:r>
          </a:p>
          <a:p>
            <a:pPr marL="285750" indent="-285750">
              <a:buFont typeface="Arial" panose="020B0604020202020204" pitchFamily="34" charset="0"/>
              <a:buChar char="•"/>
            </a:pPr>
            <a:r>
              <a:rPr lang="en-US" dirty="0" smtClean="0"/>
              <a:t>Victim program proceeds to traverse the </a:t>
            </a:r>
            <a:r>
              <a:rPr lang="en-US" i="1" dirty="0" err="1" smtClean="0"/>
              <a:t>xmlDoc</a:t>
            </a:r>
            <a:r>
              <a:rPr lang="en-US" i="1" dirty="0" smtClean="0"/>
              <a:t> </a:t>
            </a:r>
            <a:r>
              <a:rPr lang="en-US" dirty="0" smtClean="0"/>
              <a:t>to process the contents and make some validation checks</a:t>
            </a:r>
          </a:p>
          <a:p>
            <a:pPr marL="285750" indent="-285750">
              <a:buFont typeface="Arial" panose="020B0604020202020204" pitchFamily="34" charset="0"/>
              <a:buChar char="•"/>
            </a:pPr>
            <a:r>
              <a:rPr lang="en-US" dirty="0" smtClean="0"/>
              <a:t>For every node in the tree, it checks its attributes using the function </a:t>
            </a:r>
            <a:r>
              <a:rPr lang="en-US" i="1" dirty="0" err="1" smtClean="0"/>
              <a:t>xml_check_attributes</a:t>
            </a:r>
            <a:r>
              <a:rPr lang="en-US" dirty="0" smtClean="0"/>
              <a:t>()</a:t>
            </a:r>
          </a:p>
          <a:p>
            <a:pPr marL="285750" indent="-285750">
              <a:buFont typeface="Arial" panose="020B0604020202020204" pitchFamily="34" charset="0"/>
              <a:buChar char="•"/>
            </a:pPr>
            <a:r>
              <a:rPr lang="en-US" dirty="0" smtClean="0"/>
              <a:t>If no error in the processing, it exits gracefully.</a:t>
            </a:r>
            <a:endParaRPr lang="en-US" dirty="0"/>
          </a:p>
          <a:p>
            <a:pPr marL="742950" lvl="1"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Example of expected content of the file :</a:t>
            </a:r>
            <a:endParaRPr lang="en-US" dirty="0"/>
          </a:p>
        </p:txBody>
      </p:sp>
      <p:pic>
        <p:nvPicPr>
          <p:cNvPr id="14" name="Picture 13"/>
          <p:cNvPicPr>
            <a:picLocks noChangeAspect="1"/>
          </p:cNvPicPr>
          <p:nvPr/>
        </p:nvPicPr>
        <p:blipFill>
          <a:blip r:embed="rId2"/>
          <a:stretch>
            <a:fillRect/>
          </a:stretch>
        </p:blipFill>
        <p:spPr>
          <a:xfrm>
            <a:off x="3973606" y="4497335"/>
            <a:ext cx="4019270" cy="1306471"/>
          </a:xfrm>
          <a:prstGeom prst="rect">
            <a:avLst/>
          </a:prstGeom>
        </p:spPr>
      </p:pic>
    </p:spTree>
    <p:extLst>
      <p:ext uri="{BB962C8B-B14F-4D97-AF65-F5344CB8AC3E}">
        <p14:creationId xmlns:p14="http://schemas.microsoft.com/office/powerpoint/2010/main" val="30093296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smtClean="0"/>
              <a:t>Vulnerable program</a:t>
            </a:r>
            <a:endParaRPr lang="en-US" dirty="0"/>
          </a:p>
        </p:txBody>
      </p:sp>
      <p:pic>
        <p:nvPicPr>
          <p:cNvPr id="5" name="Picture 4"/>
          <p:cNvPicPr>
            <a:picLocks noChangeAspect="1"/>
          </p:cNvPicPr>
          <p:nvPr/>
        </p:nvPicPr>
        <p:blipFill>
          <a:blip r:embed="rId2"/>
          <a:stretch>
            <a:fillRect/>
          </a:stretch>
        </p:blipFill>
        <p:spPr>
          <a:xfrm>
            <a:off x="3259065" y="1761565"/>
            <a:ext cx="5673870" cy="4388503"/>
          </a:xfrm>
          <a:prstGeom prst="rect">
            <a:avLst/>
          </a:prstGeom>
        </p:spPr>
      </p:pic>
      <p:sp>
        <p:nvSpPr>
          <p:cNvPr id="6" name="Rectangle 5"/>
          <p:cNvSpPr/>
          <p:nvPr/>
        </p:nvSpPr>
        <p:spPr>
          <a:xfrm>
            <a:off x="3943723" y="3131919"/>
            <a:ext cx="4541371" cy="1688851"/>
          </a:xfrm>
          <a:prstGeom prst="rect">
            <a:avLst/>
          </a:prstGeom>
          <a:noFill/>
          <a:ln>
            <a:solidFill>
              <a:srgbClr val="C0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8369539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1286933" y="1690688"/>
            <a:ext cx="5463095" cy="4481445"/>
          </a:xfrm>
          <a:prstGeom prst="rect">
            <a:avLst/>
          </a:prstGeom>
        </p:spPr>
      </p:pic>
      <p:sp>
        <p:nvSpPr>
          <p:cNvPr id="2" name="Title 1"/>
          <p:cNvSpPr>
            <a:spLocks noGrp="1"/>
          </p:cNvSpPr>
          <p:nvPr>
            <p:ph type="title"/>
          </p:nvPr>
        </p:nvSpPr>
        <p:spPr/>
        <p:txBody>
          <a:bodyPr/>
          <a:lstStyle/>
          <a:p>
            <a:r>
              <a:rPr lang="en-US" dirty="0" smtClean="0"/>
              <a:t>The vulnerability</a:t>
            </a:r>
            <a:endParaRPr lang="en-US" dirty="0"/>
          </a:p>
        </p:txBody>
      </p:sp>
      <p:sp>
        <p:nvSpPr>
          <p:cNvPr id="9" name="TextBox 8"/>
          <p:cNvSpPr txBox="1"/>
          <p:nvPr/>
        </p:nvSpPr>
        <p:spPr>
          <a:xfrm>
            <a:off x="7494421" y="2020365"/>
            <a:ext cx="4018051" cy="646331"/>
          </a:xfrm>
          <a:prstGeom prst="rect">
            <a:avLst/>
          </a:prstGeom>
          <a:noFill/>
        </p:spPr>
        <p:txBody>
          <a:bodyPr wrap="square" rtlCol="0">
            <a:spAutoFit/>
          </a:bodyPr>
          <a:lstStyle/>
          <a:p>
            <a:r>
              <a:rPr lang="en-US" dirty="0" smtClean="0"/>
              <a:t>A 100 bytes buffer is allocated to store the decoded output </a:t>
            </a:r>
            <a:endParaRPr lang="en-US" dirty="0"/>
          </a:p>
        </p:txBody>
      </p:sp>
      <p:sp>
        <p:nvSpPr>
          <p:cNvPr id="10" name="TextBox 9"/>
          <p:cNvSpPr txBox="1"/>
          <p:nvPr/>
        </p:nvSpPr>
        <p:spPr>
          <a:xfrm>
            <a:off x="7425267" y="3801466"/>
            <a:ext cx="4410361" cy="646331"/>
          </a:xfrm>
          <a:prstGeom prst="rect">
            <a:avLst/>
          </a:prstGeom>
          <a:noFill/>
        </p:spPr>
        <p:txBody>
          <a:bodyPr wrap="square" rtlCol="0">
            <a:spAutoFit/>
          </a:bodyPr>
          <a:lstStyle/>
          <a:p>
            <a:r>
              <a:rPr lang="en-US" dirty="0" smtClean="0"/>
              <a:t>base64_decode(</a:t>
            </a:r>
            <a:r>
              <a:rPr lang="en-US" dirty="0" err="1" smtClean="0"/>
              <a:t>input_buffer</a:t>
            </a:r>
            <a:r>
              <a:rPr lang="en-US" dirty="0" smtClean="0"/>
              <a:t>, </a:t>
            </a:r>
            <a:r>
              <a:rPr lang="en-US" dirty="0" err="1" smtClean="0"/>
              <a:t>input_buffer</a:t>
            </a:r>
            <a:r>
              <a:rPr lang="en-US" dirty="0" smtClean="0"/>
              <a:t> size, </a:t>
            </a:r>
            <a:r>
              <a:rPr lang="en-US" dirty="0" err="1" smtClean="0"/>
              <a:t>output_buffer</a:t>
            </a:r>
            <a:r>
              <a:rPr lang="en-US" dirty="0" smtClean="0"/>
              <a:t>, </a:t>
            </a:r>
            <a:r>
              <a:rPr lang="en-US" dirty="0" err="1" smtClean="0"/>
              <a:t>output_buffer</a:t>
            </a:r>
            <a:r>
              <a:rPr lang="en-US" dirty="0" smtClean="0"/>
              <a:t> size)</a:t>
            </a:r>
            <a:endParaRPr lang="en-US" dirty="0"/>
          </a:p>
        </p:txBody>
      </p:sp>
      <p:sp>
        <p:nvSpPr>
          <p:cNvPr id="12" name="TextBox 11"/>
          <p:cNvSpPr txBox="1"/>
          <p:nvPr/>
        </p:nvSpPr>
        <p:spPr>
          <a:xfrm>
            <a:off x="7425266" y="4777474"/>
            <a:ext cx="4410361" cy="646331"/>
          </a:xfrm>
          <a:prstGeom prst="rect">
            <a:avLst/>
          </a:prstGeom>
          <a:noFill/>
        </p:spPr>
        <p:txBody>
          <a:bodyPr wrap="square" rtlCol="0">
            <a:spAutoFit/>
          </a:bodyPr>
          <a:lstStyle/>
          <a:p>
            <a:r>
              <a:rPr lang="en-US" dirty="0" smtClean="0"/>
              <a:t>base64_decode(BIN </a:t>
            </a:r>
            <a:r>
              <a:rPr lang="en-US" dirty="0" err="1" smtClean="0"/>
              <a:t>attr</a:t>
            </a:r>
            <a:r>
              <a:rPr lang="en-US" dirty="0" smtClean="0"/>
              <a:t>, BIN </a:t>
            </a:r>
            <a:r>
              <a:rPr lang="en-US" dirty="0" err="1" smtClean="0"/>
              <a:t>attr</a:t>
            </a:r>
            <a:r>
              <a:rPr lang="en-US" dirty="0" smtClean="0"/>
              <a:t> </a:t>
            </a:r>
            <a:r>
              <a:rPr lang="en-US" dirty="0" err="1" smtClean="0"/>
              <a:t>len</a:t>
            </a:r>
            <a:r>
              <a:rPr lang="en-US" dirty="0" smtClean="0"/>
              <a:t>, decoded output buff, 100)</a:t>
            </a:r>
            <a:endParaRPr lang="en-US" dirty="0"/>
          </a:p>
        </p:txBody>
      </p:sp>
      <p:pic>
        <p:nvPicPr>
          <p:cNvPr id="5" name="Picture 4"/>
          <p:cNvPicPr>
            <a:picLocks noChangeAspect="1"/>
          </p:cNvPicPr>
          <p:nvPr/>
        </p:nvPicPr>
        <p:blipFill>
          <a:blip r:embed="rId3"/>
          <a:stretch>
            <a:fillRect/>
          </a:stretch>
        </p:blipFill>
        <p:spPr>
          <a:xfrm>
            <a:off x="3742415" y="2457369"/>
            <a:ext cx="1176718" cy="230227"/>
          </a:xfrm>
          <a:prstGeom prst="rect">
            <a:avLst/>
          </a:prstGeom>
        </p:spPr>
      </p:pic>
      <p:sp>
        <p:nvSpPr>
          <p:cNvPr id="4" name="TextBox 3"/>
          <p:cNvSpPr txBox="1"/>
          <p:nvPr/>
        </p:nvSpPr>
        <p:spPr>
          <a:xfrm>
            <a:off x="1286933" y="6421531"/>
            <a:ext cx="1319592" cy="246221"/>
          </a:xfrm>
          <a:prstGeom prst="rect">
            <a:avLst/>
          </a:prstGeom>
          <a:noFill/>
        </p:spPr>
        <p:txBody>
          <a:bodyPr wrap="none" rtlCol="0">
            <a:spAutoFit/>
          </a:bodyPr>
          <a:lstStyle/>
          <a:p>
            <a:r>
              <a:rPr lang="en-US" sz="1000" dirty="0" smtClean="0"/>
              <a:t>Modified from </a:t>
            </a:r>
            <a:r>
              <a:rPr lang="en-US" sz="1000" dirty="0" smtClean="0">
                <a:hlinkClick r:id="rId4"/>
              </a:rPr>
              <a:t>libb64 </a:t>
            </a:r>
            <a:endParaRPr lang="en-US" sz="1000" dirty="0"/>
          </a:p>
        </p:txBody>
      </p:sp>
      <p:sp>
        <p:nvSpPr>
          <p:cNvPr id="13" name="Rectangle 12"/>
          <p:cNvSpPr/>
          <p:nvPr/>
        </p:nvSpPr>
        <p:spPr>
          <a:xfrm>
            <a:off x="1556426" y="2457369"/>
            <a:ext cx="3362707" cy="20932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556425" y="4568147"/>
            <a:ext cx="4503907" cy="20932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7140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2" grpId="0"/>
      <p:bldP spid="13" grpId="0" animBg="1"/>
      <p:bldP spid="1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13734</TotalTime>
  <Words>2337</Words>
  <Application>Microsoft Office PowerPoint</Application>
  <PresentationFormat>Widescreen</PresentationFormat>
  <Paragraphs>309</Paragraphs>
  <Slides>50</Slides>
  <Notes>8</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50</vt:i4>
      </vt:variant>
    </vt:vector>
  </HeadingPairs>
  <TitlesOfParts>
    <vt:vector size="57" baseType="lpstr">
      <vt:lpstr>Arial</vt:lpstr>
      <vt:lpstr>Calibri</vt:lpstr>
      <vt:lpstr>Calibri Light</vt:lpstr>
      <vt:lpstr>Consolas</vt:lpstr>
      <vt:lpstr>Courier New</vt:lpstr>
      <vt:lpstr>Wingdings</vt:lpstr>
      <vt:lpstr>Office Theme</vt:lpstr>
      <vt:lpstr>Modern Heap Exploitation: The Poison NULL byte </vt:lpstr>
      <vt:lpstr>Disclaimer</vt:lpstr>
      <vt:lpstr>Outline</vt:lpstr>
      <vt:lpstr>Coordinated Vulnerability Disclosure</vt:lpstr>
      <vt:lpstr>Glibc Heap Implementation</vt:lpstr>
      <vt:lpstr>Vulnerable program description </vt:lpstr>
      <vt:lpstr>Vulnerable program</vt:lpstr>
      <vt:lpstr>Vulnerable program</vt:lpstr>
      <vt:lpstr>The vulnerability</vt:lpstr>
      <vt:lpstr>Base64 decode</vt:lpstr>
      <vt:lpstr>The vulnerability</vt:lpstr>
      <vt:lpstr>The vulnerability</vt:lpstr>
      <vt:lpstr>Glibc malloc</vt:lpstr>
      <vt:lpstr>Heap metadata</vt:lpstr>
      <vt:lpstr>Null-byte poisoning</vt:lpstr>
      <vt:lpstr>Unlink</vt:lpstr>
      <vt:lpstr>Tools</vt:lpstr>
      <vt:lpstr>Playing with the heap layout</vt:lpstr>
      <vt:lpstr>Direct allocation control</vt:lpstr>
      <vt:lpstr>Attacker manipulation constraints</vt:lpstr>
      <vt:lpstr>PowerPoint Presentation</vt:lpstr>
      <vt:lpstr>T-cache bins</vt:lpstr>
      <vt:lpstr>T-cache bins</vt:lpstr>
      <vt:lpstr>Null-byte poisoning</vt:lpstr>
      <vt:lpstr>Exploitation overview</vt:lpstr>
      <vt:lpstr>PowerPoint Presentation</vt:lpstr>
      <vt:lpstr>Challenges</vt:lpstr>
      <vt:lpstr>Sanity checks of XML by vulnerable program </vt:lpstr>
      <vt:lpstr>Right placement for overflown chunk</vt:lpstr>
      <vt:lpstr>Indirect heap manipulation</vt:lpstr>
      <vt:lpstr>XML structures</vt:lpstr>
      <vt:lpstr>XML PIs as allocation gadgets</vt:lpstr>
      <vt:lpstr>PowerPoint Presentation</vt:lpstr>
      <vt:lpstr>Targets and errors</vt:lpstr>
      <vt:lpstr>PowerPoint Presentation</vt:lpstr>
      <vt:lpstr>Right placement for overflown chunk</vt:lpstr>
      <vt:lpstr>Unlink hardening bypass</vt:lpstr>
      <vt:lpstr>PowerPoint Presentation</vt:lpstr>
      <vt:lpstr>PowerPoint Presentation</vt:lpstr>
      <vt:lpstr>PowerPoint Presentation</vt:lpstr>
      <vt:lpstr>PowerPoint Presentation</vt:lpstr>
      <vt:lpstr>PowerPoint Presentation</vt:lpstr>
      <vt:lpstr>XML PIs as allocation gadgets</vt:lpstr>
      <vt:lpstr>Finalizing the exploit</vt:lpstr>
      <vt:lpstr>Encoding problems</vt:lpstr>
      <vt:lpstr>Switching to ISO-8859-1</vt:lpstr>
      <vt:lpstr>DEMO</vt:lpstr>
      <vt:lpstr>PowerPoint Presentation</vt:lpstr>
      <vt:lpstr>QA</vt:lpstr>
      <vt:lpstr>References</vt:lpstr>
    </vt:vector>
  </TitlesOfParts>
  <Company>Intel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Null-byte poising BMC’s Web Server</dc:title>
  <dc:creator>Medina Velazquez, Daniel</dc:creator>
  <cp:keywords>CTPClassification=CTP_NT</cp:keywords>
  <cp:lastModifiedBy>Medina Velazquez, Daniel</cp:lastModifiedBy>
  <cp:revision>259</cp:revision>
  <dcterms:created xsi:type="dcterms:W3CDTF">2019-06-26T23:49:35Z</dcterms:created>
  <dcterms:modified xsi:type="dcterms:W3CDTF">2019-10-30T15:27:15Z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5f833547-32dd-492a-9ff0-0fce4e6628aa</vt:lpwstr>
  </property>
  <property fmtid="{D5CDD505-2E9C-101B-9397-08002B2CF9AE}" pid="3" name="CTP_TimeStamp">
    <vt:lpwstr>2019-10-30 15:27:11Z</vt:lpwstr>
  </property>
  <property fmtid="{D5CDD505-2E9C-101B-9397-08002B2CF9AE}" pid="4" name="CTP_BU">
    <vt:lpwstr>NA</vt:lpwstr>
  </property>
  <property fmtid="{D5CDD505-2E9C-101B-9397-08002B2CF9AE}" pid="5" name="CTP_IDSID">
    <vt:lpwstr>NA</vt:lpwstr>
  </property>
  <property fmtid="{D5CDD505-2E9C-101B-9397-08002B2CF9AE}" pid="6" name="CTP_WWID">
    <vt:lpwstr>NA</vt:lpwstr>
  </property>
  <property fmtid="{D5CDD505-2E9C-101B-9397-08002B2CF9AE}" pid="7" name="CTPClassification">
    <vt:lpwstr>CTP_NT</vt:lpwstr>
  </property>
</Properties>
</file>